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995" r:id="rId1"/>
    <p:sldMasterId id="2147484032" r:id="rId2"/>
    <p:sldMasterId id="2147484062" r:id="rId3"/>
  </p:sldMasterIdLst>
  <p:notesMasterIdLst>
    <p:notesMasterId r:id="rId54"/>
  </p:notesMasterIdLst>
  <p:handoutMasterIdLst>
    <p:handoutMasterId r:id="rId55"/>
  </p:handoutMasterIdLst>
  <p:sldIdLst>
    <p:sldId id="1145" r:id="rId4"/>
    <p:sldId id="1281" r:id="rId5"/>
    <p:sldId id="1344" r:id="rId6"/>
    <p:sldId id="1345" r:id="rId7"/>
    <p:sldId id="1364" r:id="rId8"/>
    <p:sldId id="1351" r:id="rId9"/>
    <p:sldId id="1280" r:id="rId10"/>
    <p:sldId id="1289" r:id="rId11"/>
    <p:sldId id="1346" r:id="rId12"/>
    <p:sldId id="1347" r:id="rId13"/>
    <p:sldId id="1340" r:id="rId14"/>
    <p:sldId id="1341" r:id="rId15"/>
    <p:sldId id="1333" r:id="rId16"/>
    <p:sldId id="1367" r:id="rId17"/>
    <p:sldId id="1334" r:id="rId18"/>
    <p:sldId id="1353" r:id="rId19"/>
    <p:sldId id="1354" r:id="rId20"/>
    <p:sldId id="1355" r:id="rId21"/>
    <p:sldId id="1368" r:id="rId22"/>
    <p:sldId id="1393" r:id="rId23"/>
    <p:sldId id="1394" r:id="rId24"/>
    <p:sldId id="1401" r:id="rId25"/>
    <p:sldId id="1402" r:id="rId26"/>
    <p:sldId id="1392" r:id="rId27"/>
    <p:sldId id="1375" r:id="rId28"/>
    <p:sldId id="1395" r:id="rId29"/>
    <p:sldId id="1396" r:id="rId30"/>
    <p:sldId id="1400" r:id="rId31"/>
    <p:sldId id="1376" r:id="rId32"/>
    <p:sldId id="1377" r:id="rId33"/>
    <p:sldId id="1378" r:id="rId34"/>
    <p:sldId id="1379" r:id="rId35"/>
    <p:sldId id="1380" r:id="rId36"/>
    <p:sldId id="1381" r:id="rId37"/>
    <p:sldId id="1386" r:id="rId38"/>
    <p:sldId id="1387" r:id="rId39"/>
    <p:sldId id="1388" r:id="rId40"/>
    <p:sldId id="1356" r:id="rId41"/>
    <p:sldId id="1357" r:id="rId42"/>
    <p:sldId id="1358" r:id="rId43"/>
    <p:sldId id="1359" r:id="rId44"/>
    <p:sldId id="1350" r:id="rId45"/>
    <p:sldId id="1361" r:id="rId46"/>
    <p:sldId id="1362" r:id="rId47"/>
    <p:sldId id="1363" r:id="rId48"/>
    <p:sldId id="1326" r:id="rId49"/>
    <p:sldId id="1365" r:id="rId50"/>
    <p:sldId id="1327" r:id="rId51"/>
    <p:sldId id="1360" r:id="rId52"/>
    <p:sldId id="1349" r:id="rId53"/>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99FF"/>
    <a:srgbClr val="31859C"/>
    <a:srgbClr val="990000"/>
    <a:srgbClr val="264C72"/>
    <a:srgbClr val="006699"/>
    <a:srgbClr val="009999"/>
    <a:srgbClr val="00B0F0"/>
    <a:srgbClr val="0099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5" autoAdjust="0"/>
    <p:restoredTop sz="96124" autoAdjust="0"/>
  </p:normalViewPr>
  <p:slideViewPr>
    <p:cSldViewPr>
      <p:cViewPr>
        <p:scale>
          <a:sx n="100" d="100"/>
          <a:sy n="100" d="100"/>
        </p:scale>
        <p:origin x="-1944" y="-708"/>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notesViewPr>
    <p:cSldViewPr>
      <p:cViewPr varScale="1">
        <p:scale>
          <a:sx n="65" d="100"/>
          <a:sy n="65" d="100"/>
        </p:scale>
        <p:origin x="-33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6999F6-0259-4BD0-90C3-8FF1DA5271B9}" type="datetimeFigureOut">
              <a:rPr lang="en-US" smtClean="0"/>
              <a:pPr/>
              <a:t>9/24/2014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6D2EBFB-D6BF-46D4-95F0-33580E0E2E00}" type="slidenum">
              <a:rPr lang="en-US" smtClean="0"/>
              <a:pPr/>
              <a:t>‹#›</a:t>
            </a:fld>
            <a:endParaRPr lang="en-US"/>
          </a:p>
        </p:txBody>
      </p:sp>
    </p:spTree>
    <p:extLst>
      <p:ext uri="{BB962C8B-B14F-4D97-AF65-F5344CB8AC3E}">
        <p14:creationId xmlns:p14="http://schemas.microsoft.com/office/powerpoint/2010/main" val="3463072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2C4FAC-5D83-482A-9809-B34FBC9884EF}" type="datetimeFigureOut">
              <a:rPr lang="en-US" smtClean="0"/>
              <a:pPr/>
              <a:t>9/24/2014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D4677B-C5CE-4183-A13D-EB29CCD21300}" type="slidenum">
              <a:rPr lang="en-US" smtClean="0"/>
              <a:pPr/>
              <a:t>‹#›</a:t>
            </a:fld>
            <a:endParaRPr lang="en-US"/>
          </a:p>
        </p:txBody>
      </p:sp>
    </p:spTree>
    <p:extLst>
      <p:ext uri="{BB962C8B-B14F-4D97-AF65-F5344CB8AC3E}">
        <p14:creationId xmlns:p14="http://schemas.microsoft.com/office/powerpoint/2010/main" val="3138124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11</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12</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13</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14</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16</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18</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2E9ED0-ECA5-4C44-ADA1-C81CA6A981B2}" type="slidenum">
              <a:rPr lang="en-US" smtClean="0">
                <a:solidFill>
                  <a:prstClr val="black"/>
                </a:solidFill>
              </a:rPr>
              <a:pPr/>
              <a:t>47</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49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FBB5D7-BE9A-4871-A14A-2945E3B069D1}"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dt" sz="quarter" idx="1"/>
          </p:nvPr>
        </p:nvSpPr>
        <p:spPr>
          <a:noFill/>
        </p:spPr>
        <p:txBody>
          <a:bodyPr/>
          <a:lstStyle>
            <a:lvl1pPr defTabSz="935038">
              <a:defRPr>
                <a:solidFill>
                  <a:schemeClr val="accent1"/>
                </a:solidFill>
                <a:latin typeface="Arial" pitchFamily="34" charset="0"/>
              </a:defRPr>
            </a:lvl1pPr>
            <a:lvl2pPr marL="742950" indent="-285750" defTabSz="935038">
              <a:defRPr>
                <a:solidFill>
                  <a:schemeClr val="accent1"/>
                </a:solidFill>
                <a:latin typeface="Arial" pitchFamily="34" charset="0"/>
              </a:defRPr>
            </a:lvl2pPr>
            <a:lvl3pPr marL="1143000" indent="-228600" defTabSz="935038">
              <a:defRPr>
                <a:solidFill>
                  <a:schemeClr val="accent1"/>
                </a:solidFill>
                <a:latin typeface="Arial" pitchFamily="34" charset="0"/>
              </a:defRPr>
            </a:lvl3pPr>
            <a:lvl4pPr marL="1600200" indent="-228600" defTabSz="935038">
              <a:defRPr>
                <a:solidFill>
                  <a:schemeClr val="accent1"/>
                </a:solidFill>
                <a:latin typeface="Arial" pitchFamily="34" charset="0"/>
              </a:defRPr>
            </a:lvl4pPr>
            <a:lvl5pPr marL="2057400" indent="-228600" defTabSz="935038">
              <a:defRPr>
                <a:solidFill>
                  <a:schemeClr val="accent1"/>
                </a:solidFill>
                <a:latin typeface="Arial" pitchFamily="34" charset="0"/>
              </a:defRPr>
            </a:lvl5pPr>
            <a:lvl6pPr marL="2514600" indent="-228600" defTabSz="935038" eaLnBrk="0" fontAlgn="base" hangingPunct="0">
              <a:spcBef>
                <a:spcPct val="0"/>
              </a:spcBef>
              <a:spcAft>
                <a:spcPct val="0"/>
              </a:spcAft>
              <a:defRPr>
                <a:solidFill>
                  <a:schemeClr val="accent1"/>
                </a:solidFill>
                <a:latin typeface="Arial" pitchFamily="34" charset="0"/>
              </a:defRPr>
            </a:lvl6pPr>
            <a:lvl7pPr marL="2971800" indent="-228600" defTabSz="935038" eaLnBrk="0" fontAlgn="base" hangingPunct="0">
              <a:spcBef>
                <a:spcPct val="0"/>
              </a:spcBef>
              <a:spcAft>
                <a:spcPct val="0"/>
              </a:spcAft>
              <a:defRPr>
                <a:solidFill>
                  <a:schemeClr val="accent1"/>
                </a:solidFill>
                <a:latin typeface="Arial" pitchFamily="34" charset="0"/>
              </a:defRPr>
            </a:lvl7pPr>
            <a:lvl8pPr marL="3429000" indent="-228600" defTabSz="935038" eaLnBrk="0" fontAlgn="base" hangingPunct="0">
              <a:spcBef>
                <a:spcPct val="0"/>
              </a:spcBef>
              <a:spcAft>
                <a:spcPct val="0"/>
              </a:spcAft>
              <a:defRPr>
                <a:solidFill>
                  <a:schemeClr val="accent1"/>
                </a:solidFill>
                <a:latin typeface="Arial" pitchFamily="34" charset="0"/>
              </a:defRPr>
            </a:lvl8pPr>
            <a:lvl9pPr marL="3886200" indent="-228600" defTabSz="935038" eaLnBrk="0" fontAlgn="base" hangingPunct="0">
              <a:spcBef>
                <a:spcPct val="0"/>
              </a:spcBef>
              <a:spcAft>
                <a:spcPct val="0"/>
              </a:spcAft>
              <a:defRPr>
                <a:solidFill>
                  <a:schemeClr val="accent1"/>
                </a:solidFill>
                <a:latin typeface="Arial" pitchFamily="34" charset="0"/>
              </a:defRPr>
            </a:lvl9pPr>
          </a:lstStyle>
          <a:p>
            <a:fld id="{DF94CC1A-97E2-4E80-8F7A-95A756FAF94A}" type="datetime1">
              <a:rPr lang="en-US">
                <a:solidFill>
                  <a:prstClr val="black"/>
                </a:solidFill>
                <a:latin typeface="Times New Roman" pitchFamily="18" charset="0"/>
              </a:rPr>
              <a:pPr/>
              <a:t>9/24/2014</a:t>
            </a:fld>
            <a:endParaRPr lang="en-US">
              <a:solidFill>
                <a:prstClr val="black"/>
              </a:solidFill>
              <a:latin typeface="Times New Roman" pitchFamily="18" charset="0"/>
            </a:endParaRPr>
          </a:p>
        </p:txBody>
      </p:sp>
      <p:sp>
        <p:nvSpPr>
          <p:cNvPr id="76803" name="Rectangle 5"/>
          <p:cNvSpPr>
            <a:spLocks noGrp="1" noChangeArrowheads="1"/>
          </p:cNvSpPr>
          <p:nvPr>
            <p:ph type="sldNum" sz="quarter" idx="5"/>
          </p:nvPr>
        </p:nvSpPr>
        <p:spPr>
          <a:noFill/>
        </p:spPr>
        <p:txBody>
          <a:bodyPr/>
          <a:lstStyle>
            <a:lvl1pPr defTabSz="935038">
              <a:defRPr>
                <a:solidFill>
                  <a:schemeClr val="accent1"/>
                </a:solidFill>
                <a:latin typeface="Arial" pitchFamily="34" charset="0"/>
              </a:defRPr>
            </a:lvl1pPr>
            <a:lvl2pPr marL="742950" indent="-285750" defTabSz="935038">
              <a:defRPr>
                <a:solidFill>
                  <a:schemeClr val="accent1"/>
                </a:solidFill>
                <a:latin typeface="Arial" pitchFamily="34" charset="0"/>
              </a:defRPr>
            </a:lvl2pPr>
            <a:lvl3pPr marL="1143000" indent="-228600" defTabSz="935038">
              <a:defRPr>
                <a:solidFill>
                  <a:schemeClr val="accent1"/>
                </a:solidFill>
                <a:latin typeface="Arial" pitchFamily="34" charset="0"/>
              </a:defRPr>
            </a:lvl3pPr>
            <a:lvl4pPr marL="1600200" indent="-228600" defTabSz="935038">
              <a:defRPr>
                <a:solidFill>
                  <a:schemeClr val="accent1"/>
                </a:solidFill>
                <a:latin typeface="Arial" pitchFamily="34" charset="0"/>
              </a:defRPr>
            </a:lvl4pPr>
            <a:lvl5pPr marL="2057400" indent="-228600" defTabSz="935038">
              <a:defRPr>
                <a:solidFill>
                  <a:schemeClr val="accent1"/>
                </a:solidFill>
                <a:latin typeface="Arial" pitchFamily="34" charset="0"/>
              </a:defRPr>
            </a:lvl5pPr>
            <a:lvl6pPr marL="2514600" indent="-228600" defTabSz="935038" eaLnBrk="0" fontAlgn="base" hangingPunct="0">
              <a:spcBef>
                <a:spcPct val="0"/>
              </a:spcBef>
              <a:spcAft>
                <a:spcPct val="0"/>
              </a:spcAft>
              <a:defRPr>
                <a:solidFill>
                  <a:schemeClr val="accent1"/>
                </a:solidFill>
                <a:latin typeface="Arial" pitchFamily="34" charset="0"/>
              </a:defRPr>
            </a:lvl6pPr>
            <a:lvl7pPr marL="2971800" indent="-228600" defTabSz="935038" eaLnBrk="0" fontAlgn="base" hangingPunct="0">
              <a:spcBef>
                <a:spcPct val="0"/>
              </a:spcBef>
              <a:spcAft>
                <a:spcPct val="0"/>
              </a:spcAft>
              <a:defRPr>
                <a:solidFill>
                  <a:schemeClr val="accent1"/>
                </a:solidFill>
                <a:latin typeface="Arial" pitchFamily="34" charset="0"/>
              </a:defRPr>
            </a:lvl7pPr>
            <a:lvl8pPr marL="3429000" indent="-228600" defTabSz="935038" eaLnBrk="0" fontAlgn="base" hangingPunct="0">
              <a:spcBef>
                <a:spcPct val="0"/>
              </a:spcBef>
              <a:spcAft>
                <a:spcPct val="0"/>
              </a:spcAft>
              <a:defRPr>
                <a:solidFill>
                  <a:schemeClr val="accent1"/>
                </a:solidFill>
                <a:latin typeface="Arial" pitchFamily="34" charset="0"/>
              </a:defRPr>
            </a:lvl8pPr>
            <a:lvl9pPr marL="3886200" indent="-228600" defTabSz="935038" eaLnBrk="0" fontAlgn="base" hangingPunct="0">
              <a:spcBef>
                <a:spcPct val="0"/>
              </a:spcBef>
              <a:spcAft>
                <a:spcPct val="0"/>
              </a:spcAft>
              <a:defRPr>
                <a:solidFill>
                  <a:schemeClr val="accent1"/>
                </a:solidFill>
                <a:latin typeface="Arial" pitchFamily="34" charset="0"/>
              </a:defRPr>
            </a:lvl9pPr>
          </a:lstStyle>
          <a:p>
            <a:fld id="{92A41E94-654B-47A8-A841-BFADD8C5292B}" type="slidenum">
              <a:rPr lang="en-US">
                <a:solidFill>
                  <a:prstClr val="black"/>
                </a:solidFill>
                <a:latin typeface="Times New Roman" pitchFamily="18" charset="0"/>
              </a:rPr>
              <a:pPr/>
              <a:t>9</a:t>
            </a:fld>
            <a:endParaRPr lang="en-US">
              <a:solidFill>
                <a:prstClr val="black"/>
              </a:solidFill>
              <a:latin typeface="Times New Roman" pitchFamily="18" charset="0"/>
            </a:endParaRPr>
          </a:p>
        </p:txBody>
      </p:sp>
      <p:sp>
        <p:nvSpPr>
          <p:cNvPr id="76804" name="Rectangle 2"/>
          <p:cNvSpPr>
            <a:spLocks noGrp="1" noRot="1" noChangeAspect="1" noChangeArrowheads="1" noTextEdit="1"/>
          </p:cNvSpPr>
          <p:nvPr>
            <p:ph type="sldImg"/>
          </p:nvPr>
        </p:nvSpPr>
        <p:spPr>
          <a:xfrm>
            <a:off x="1165225" y="593725"/>
            <a:ext cx="4538663" cy="3403600"/>
          </a:xfrm>
          <a:ln w="12700" cap="flat">
            <a:solidFill>
              <a:schemeClr val="tx1"/>
            </a:solidFill>
            <a:miter lim="800000"/>
            <a:headEnd/>
            <a:tailEnd/>
          </a:ln>
        </p:spPr>
      </p:sp>
      <p:sp>
        <p:nvSpPr>
          <p:cNvPr id="76805"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144392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
        <p:nvSpPr>
          <p:cNvPr id="8" name="Rectangle 7"/>
          <p:cNvSpPr/>
          <p:nvPr/>
        </p:nvSpPr>
        <p:spPr>
          <a:xfrm>
            <a:off x="228600" y="685800"/>
            <a:ext cx="44958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9177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2945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47456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60F1C48-CF00-4BB5-B451-2649829AC68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46799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49AC0E6-6822-4E1E-BED1-5C5F84303AE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26711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C944C5C-1904-4F8C-81A9-B049FF8535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67205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87AC4F4-1BF9-4C43-926C-3B022312EC7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58133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2637209-C8BB-481E-B746-9262984D6E1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62653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D9F7EE0-9E14-4C82-835B-FE3C1B0F8751}"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31875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fontAlgn="base">
              <a:spcBef>
                <a:spcPct val="0"/>
              </a:spcBef>
              <a:spcAft>
                <a:spcPct val="0"/>
              </a:spcAft>
            </a:pPr>
            <a:r>
              <a:rPr lang="en-US" smtClean="0">
                <a:solidFill>
                  <a:srgbClr val="000000"/>
                </a:solidFill>
              </a:rPr>
              <a:t>March 2, 2005</a:t>
            </a:r>
          </a:p>
        </p:txBody>
      </p:sp>
      <p:sp>
        <p:nvSpPr>
          <p:cNvPr id="3" name="Footer Placeholder 2"/>
          <p:cNvSpPr>
            <a:spLocks noGrp="1"/>
          </p:cNvSpPr>
          <p:nvPr>
            <p:ph type="ftr" sz="quarter" idx="11"/>
          </p:nvPr>
        </p:nvSpPr>
        <p:spPr/>
        <p:txBody>
          <a:bodyPr/>
          <a:lstStyle>
            <a:lvl1pPr>
              <a:defRPr/>
            </a:lvl1pPr>
          </a:lstStyle>
          <a:p>
            <a:pPr fontAlgn="base">
              <a:spcBef>
                <a:spcPct val="0"/>
              </a:spcBef>
              <a:spcAft>
                <a:spcPct val="0"/>
              </a:spcAft>
            </a:pPr>
            <a:r>
              <a:rPr lang="en-US" smtClean="0">
                <a:solidFill>
                  <a:srgbClr val="000000"/>
                </a:solidFill>
              </a:rPr>
              <a:t>Xiaohong Qiu</a:t>
            </a:r>
          </a:p>
        </p:txBody>
      </p:sp>
      <p:sp>
        <p:nvSpPr>
          <p:cNvPr id="4" name="Slide Number Placeholder 3"/>
          <p:cNvSpPr>
            <a:spLocks noGrp="1"/>
          </p:cNvSpPr>
          <p:nvPr>
            <p:ph type="sldNum" sz="quarter" idx="12"/>
          </p:nvPr>
        </p:nvSpPr>
        <p:spPr/>
        <p:txBody>
          <a:bodyPr/>
          <a:lstStyle>
            <a:lvl1pPr>
              <a:defRPr/>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
        <p:nvSpPr>
          <p:cNvPr id="5" name="Title 4"/>
          <p:cNvSpPr>
            <a:spLocks noGrp="1"/>
          </p:cNvSpPr>
          <p:nvPr>
            <p:ph type="title"/>
          </p:nvPr>
        </p:nvSpPr>
        <p:spPr>
          <a:noFill/>
        </p:spPr>
        <p:style>
          <a:lnRef idx="0">
            <a:schemeClr val="accent4"/>
          </a:lnRef>
          <a:fillRef idx="3">
            <a:schemeClr val="accent4"/>
          </a:fillRef>
          <a:effectRef idx="3">
            <a:schemeClr val="accent4"/>
          </a:effectRef>
          <a:fontRef idx="none"/>
        </p:style>
        <p:txBody>
          <a:bodyPr/>
          <a:lstStyle/>
          <a:p>
            <a:r>
              <a:rPr lang="en-US" smtClean="0"/>
              <a:t>Click to edit Master title style</a:t>
            </a:r>
            <a:endParaRPr lang="en-US"/>
          </a:p>
        </p:txBody>
      </p:sp>
    </p:spTree>
    <p:extLst>
      <p:ext uri="{BB962C8B-B14F-4D97-AF65-F5344CB8AC3E}">
        <p14:creationId xmlns:p14="http://schemas.microsoft.com/office/powerpoint/2010/main" val="3481346228"/>
      </p:ext>
    </p:extLst>
  </p:cSld>
  <p:clrMapOvr>
    <a:masterClrMapping/>
  </p:clrMapOvr>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C9899B8-C13E-4815-A0D8-50DF1F96B56E}"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8773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78008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01CFEE0-B2C7-4532-A5D9-799509C58B4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348791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217C13-C2DB-4448-9038-2E38F2E5780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99369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B4AA2AD-D73C-4EFA-9DDD-3C8C6216DE6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1279780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r>
              <a:rPr lang="en-US" smtClean="0">
                <a:solidFill>
                  <a:srgbClr val="000000"/>
                </a:solidFill>
              </a:rPr>
              <a:t>March 2, 2005</a:t>
            </a:r>
            <a:endParaRPr lang="en-US">
              <a:solidFill>
                <a:srgbClr val="000000"/>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smtClean="0">
                <a:solidFill>
                  <a:srgbClr val="000000"/>
                </a:solidFill>
              </a:rPr>
              <a:t>Xiaohong Qiu</a:t>
            </a:r>
            <a:endParaRPr lang="en-US">
              <a:solidFill>
                <a:srgbClr val="000000"/>
              </a:solidFill>
            </a:endParaRP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07B87A34-EA1A-4907-99CA-7FC8D455F71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5907882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r>
              <a:rPr lang="en-US" smtClean="0">
                <a:solidFill>
                  <a:srgbClr val="000000"/>
                </a:solidFill>
              </a:rPr>
              <a:t>March 2, 2005</a:t>
            </a:r>
          </a:p>
        </p:txBody>
      </p:sp>
      <p:sp>
        <p:nvSpPr>
          <p:cNvPr id="3" name="Footer Placeholder 2"/>
          <p:cNvSpPr>
            <a:spLocks noGrp="1"/>
          </p:cNvSpPr>
          <p:nvPr>
            <p:ph type="ftr" sz="quarter" idx="11"/>
          </p:nvPr>
        </p:nvSpPr>
        <p:spPr/>
        <p:txBody>
          <a:bodyPr/>
          <a:lstStyle/>
          <a:p>
            <a:pPr fontAlgn="base">
              <a:spcBef>
                <a:spcPct val="0"/>
              </a:spcBef>
              <a:spcAft>
                <a:spcPct val="0"/>
              </a:spcAft>
            </a:pPr>
            <a:r>
              <a:rPr lang="en-US" smtClean="0">
                <a:solidFill>
                  <a:srgbClr val="000000"/>
                </a:solidFill>
              </a:rPr>
              <a:t>Xiaohong Qiu</a:t>
            </a:r>
          </a:p>
        </p:txBody>
      </p:sp>
      <p:sp>
        <p:nvSpPr>
          <p:cNvPr id="4" name="Slide Number Placeholder 3"/>
          <p:cNvSpPr>
            <a:spLocks noGrp="1"/>
          </p:cNvSpPr>
          <p:nvPr>
            <p:ph type="sldNum" sz="quarter" idx="12"/>
          </p:nvPr>
        </p:nvSpPr>
        <p:spPr/>
        <p:txBody>
          <a:body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3110749554"/>
      </p:ext>
    </p:extLst>
  </p:cSld>
  <p:clrMapOvr>
    <a:masterClrMapping/>
  </p:clrMapOvr>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53"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8"/>
          <p:cNvPicPr>
            <a:picLocks noChangeAspect="1"/>
          </p:cNvPicPr>
          <p:nvPr/>
        </p:nvPicPr>
        <p:blipFill>
          <a:blip r:embed="rId5" cstate="print"/>
          <a:srcRect/>
          <a:stretch>
            <a:fillRect/>
          </a:stretch>
        </p:blipFill>
        <p:spPr bwMode="auto">
          <a:xfrm>
            <a:off x="8153400" y="0"/>
            <a:ext cx="990600" cy="788988"/>
          </a:xfrm>
          <a:prstGeom prst="rect">
            <a:avLst/>
          </a:prstGeom>
          <a:noFill/>
          <a:ln w="9525">
            <a:noFill/>
            <a:miter lim="800000"/>
            <a:headEnd/>
            <a:tailEnd/>
          </a:ln>
        </p:spPr>
      </p:pic>
      <p:pic>
        <p:nvPicPr>
          <p:cNvPr id="4" name="Picture 9"/>
          <p:cNvPicPr>
            <a:picLocks noChangeAspect="1"/>
          </p:cNvPicPr>
          <p:nvPr/>
        </p:nvPicPr>
        <p:blipFill>
          <a:blip r:embed="rId6" cstate="print"/>
          <a:srcRect/>
          <a:stretch>
            <a:fillRect/>
          </a:stretch>
        </p:blipFill>
        <p:spPr bwMode="auto">
          <a:xfrm>
            <a:off x="8153400" y="831850"/>
            <a:ext cx="990600" cy="412750"/>
          </a:xfrm>
          <a:prstGeom prst="rect">
            <a:avLst/>
          </a:prstGeom>
          <a:noFill/>
          <a:ln w="9525">
            <a:noFill/>
            <a:miter lim="800000"/>
            <a:headEnd/>
            <a:tailEnd/>
          </a:ln>
        </p:spPr>
      </p:pic>
      <p:sp>
        <p:nvSpPr>
          <p:cNvPr id="5" name="Slide Number Placeholder 3"/>
          <p:cNvSpPr>
            <a:spLocks noGrp="1"/>
          </p:cNvSpPr>
          <p:nvPr>
            <p:ph type="sldNum" sz="quarter" idx="10"/>
          </p:nvPr>
        </p:nvSpPr>
        <p:spPr/>
        <p:txBody>
          <a:bodyPr/>
          <a:lstStyle>
            <a:lvl1pPr>
              <a:defRPr/>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24383187"/>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60F1C48-CF00-4BB5-B451-2649829AC68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25904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49AC0E6-6822-4E1E-BED1-5C5F84303AE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02341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C944C5C-1904-4F8C-81A9-B049FF8535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2022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87AC4F4-1BF9-4C43-926C-3B022312EC7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26001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92252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2637209-C8BB-481E-B746-9262984D6E1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791056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D9F7EE0-9E14-4C82-835B-FE3C1B0F8751}"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80317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fontAlgn="base">
              <a:spcBef>
                <a:spcPct val="0"/>
              </a:spcBef>
              <a:spcAft>
                <a:spcPct val="0"/>
              </a:spcAft>
            </a:pPr>
            <a:r>
              <a:rPr lang="en-US" smtClean="0">
                <a:solidFill>
                  <a:srgbClr val="000000"/>
                </a:solidFill>
              </a:rPr>
              <a:t>March 2, 2005</a:t>
            </a:r>
          </a:p>
        </p:txBody>
      </p:sp>
      <p:sp>
        <p:nvSpPr>
          <p:cNvPr id="3" name="Footer Placeholder 2"/>
          <p:cNvSpPr>
            <a:spLocks noGrp="1"/>
          </p:cNvSpPr>
          <p:nvPr>
            <p:ph type="ftr" sz="quarter" idx="11"/>
          </p:nvPr>
        </p:nvSpPr>
        <p:spPr/>
        <p:txBody>
          <a:bodyPr/>
          <a:lstStyle>
            <a:lvl1pPr>
              <a:defRPr/>
            </a:lvl1pPr>
          </a:lstStyle>
          <a:p>
            <a:pPr fontAlgn="base">
              <a:spcBef>
                <a:spcPct val="0"/>
              </a:spcBef>
              <a:spcAft>
                <a:spcPct val="0"/>
              </a:spcAft>
            </a:pPr>
            <a:r>
              <a:rPr lang="en-US" smtClean="0">
                <a:solidFill>
                  <a:srgbClr val="000000"/>
                </a:solidFill>
              </a:rPr>
              <a:t>Xiaohong Qiu</a:t>
            </a:r>
          </a:p>
        </p:txBody>
      </p:sp>
      <p:sp>
        <p:nvSpPr>
          <p:cNvPr id="4" name="Slide Number Placeholder 3"/>
          <p:cNvSpPr>
            <a:spLocks noGrp="1"/>
          </p:cNvSpPr>
          <p:nvPr>
            <p:ph type="sldNum" sz="quarter" idx="12"/>
          </p:nvPr>
        </p:nvSpPr>
        <p:spPr/>
        <p:txBody>
          <a:bodyPr/>
          <a:lstStyle>
            <a:lvl1pPr>
              <a:defRPr/>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
        <p:nvSpPr>
          <p:cNvPr id="5" name="Title 4"/>
          <p:cNvSpPr>
            <a:spLocks noGrp="1"/>
          </p:cNvSpPr>
          <p:nvPr>
            <p:ph type="title"/>
          </p:nvPr>
        </p:nvSpPr>
        <p:spPr>
          <a:noFill/>
        </p:spPr>
        <p:style>
          <a:lnRef idx="0">
            <a:schemeClr val="accent4"/>
          </a:lnRef>
          <a:fillRef idx="3">
            <a:schemeClr val="accent4"/>
          </a:fillRef>
          <a:effectRef idx="3">
            <a:schemeClr val="accent4"/>
          </a:effectRef>
          <a:fontRef idx="none"/>
        </p:style>
        <p:txBody>
          <a:bodyPr/>
          <a:lstStyle/>
          <a:p>
            <a:r>
              <a:rPr lang="en-US" smtClean="0"/>
              <a:t>Click to edit Master title style</a:t>
            </a:r>
            <a:endParaRPr lang="en-US"/>
          </a:p>
        </p:txBody>
      </p:sp>
    </p:spTree>
    <p:extLst>
      <p:ext uri="{BB962C8B-B14F-4D97-AF65-F5344CB8AC3E}">
        <p14:creationId xmlns:p14="http://schemas.microsoft.com/office/powerpoint/2010/main" val="1634286955"/>
      </p:ext>
    </p:extLst>
  </p:cSld>
  <p:clrMapOvr>
    <a:masterClrMapping/>
  </p:clrMapOvr>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C9899B8-C13E-4815-A0D8-50DF1F96B56E}"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8577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01CFEE0-B2C7-4532-A5D9-799509C58B4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2721225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217C13-C2DB-4448-9038-2E38F2E5780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3365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March 2, 2005</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Xiaohong Qiu</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B4AA2AD-D73C-4EFA-9DDD-3C8C6216DE6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9212959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r>
              <a:rPr lang="en-US" smtClean="0">
                <a:solidFill>
                  <a:srgbClr val="000000"/>
                </a:solidFill>
              </a:rPr>
              <a:t>March 2, 2005</a:t>
            </a:r>
            <a:endParaRPr lang="en-US">
              <a:solidFill>
                <a:srgbClr val="000000"/>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smtClean="0">
                <a:solidFill>
                  <a:srgbClr val="000000"/>
                </a:solidFill>
              </a:rPr>
              <a:t>Xiaohong Qiu</a:t>
            </a:r>
            <a:endParaRPr lang="en-US">
              <a:solidFill>
                <a:srgbClr val="000000"/>
              </a:solidFill>
            </a:endParaRP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07B87A34-EA1A-4907-99CA-7FC8D455F715}"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7620014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r>
              <a:rPr lang="en-US" smtClean="0">
                <a:solidFill>
                  <a:srgbClr val="000000"/>
                </a:solidFill>
              </a:rPr>
              <a:t>March 2, 2005</a:t>
            </a:r>
          </a:p>
        </p:txBody>
      </p:sp>
      <p:sp>
        <p:nvSpPr>
          <p:cNvPr id="3" name="Footer Placeholder 2"/>
          <p:cNvSpPr>
            <a:spLocks noGrp="1"/>
          </p:cNvSpPr>
          <p:nvPr>
            <p:ph type="ftr" sz="quarter" idx="11"/>
          </p:nvPr>
        </p:nvSpPr>
        <p:spPr/>
        <p:txBody>
          <a:bodyPr/>
          <a:lstStyle/>
          <a:p>
            <a:pPr fontAlgn="base">
              <a:spcBef>
                <a:spcPct val="0"/>
              </a:spcBef>
              <a:spcAft>
                <a:spcPct val="0"/>
              </a:spcAft>
            </a:pPr>
            <a:r>
              <a:rPr lang="en-US" smtClean="0">
                <a:solidFill>
                  <a:srgbClr val="000000"/>
                </a:solidFill>
              </a:rPr>
              <a:t>Xiaohong Qiu</a:t>
            </a:r>
          </a:p>
        </p:txBody>
      </p:sp>
      <p:sp>
        <p:nvSpPr>
          <p:cNvPr id="4" name="Slide Number Placeholder 3"/>
          <p:cNvSpPr>
            <a:spLocks noGrp="1"/>
          </p:cNvSpPr>
          <p:nvPr>
            <p:ph type="sldNum" sz="quarter" idx="12"/>
          </p:nvPr>
        </p:nvSpPr>
        <p:spPr/>
        <p:txBody>
          <a:body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2567761766"/>
      </p:ext>
    </p:extLst>
  </p:cSld>
  <p:clrMapOvr>
    <a:masterClrMapping/>
  </p:clrMapOvr>
  <p:timing>
    <p:tnLst>
      <p:par>
        <p:cTn id="1" dur="indefinite" restart="never" nodeType="tmRoot"/>
      </p:par>
    </p:tnLst>
  </p:timing>
  <p:hf hd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3093"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8"/>
          <p:cNvPicPr>
            <a:picLocks noChangeAspect="1"/>
          </p:cNvPicPr>
          <p:nvPr/>
        </p:nvPicPr>
        <p:blipFill>
          <a:blip r:embed="rId5" cstate="print"/>
          <a:srcRect/>
          <a:stretch>
            <a:fillRect/>
          </a:stretch>
        </p:blipFill>
        <p:spPr bwMode="auto">
          <a:xfrm>
            <a:off x="8153400" y="0"/>
            <a:ext cx="990600" cy="788988"/>
          </a:xfrm>
          <a:prstGeom prst="rect">
            <a:avLst/>
          </a:prstGeom>
          <a:noFill/>
          <a:ln w="9525">
            <a:noFill/>
            <a:miter lim="800000"/>
            <a:headEnd/>
            <a:tailEnd/>
          </a:ln>
        </p:spPr>
      </p:pic>
      <p:pic>
        <p:nvPicPr>
          <p:cNvPr id="4" name="Picture 9"/>
          <p:cNvPicPr>
            <a:picLocks noChangeAspect="1"/>
          </p:cNvPicPr>
          <p:nvPr/>
        </p:nvPicPr>
        <p:blipFill>
          <a:blip r:embed="rId6" cstate="print"/>
          <a:srcRect/>
          <a:stretch>
            <a:fillRect/>
          </a:stretch>
        </p:blipFill>
        <p:spPr bwMode="auto">
          <a:xfrm>
            <a:off x="8153400" y="831850"/>
            <a:ext cx="990600" cy="412750"/>
          </a:xfrm>
          <a:prstGeom prst="rect">
            <a:avLst/>
          </a:prstGeom>
          <a:noFill/>
          <a:ln w="9525">
            <a:noFill/>
            <a:miter lim="800000"/>
            <a:headEnd/>
            <a:tailEnd/>
          </a:ln>
        </p:spPr>
      </p:pic>
      <p:sp>
        <p:nvSpPr>
          <p:cNvPr id="5" name="Slide Number Placeholder 3"/>
          <p:cNvSpPr>
            <a:spLocks noGrp="1"/>
          </p:cNvSpPr>
          <p:nvPr>
            <p:ph type="sldNum" sz="quarter" idx="10"/>
          </p:nvPr>
        </p:nvSpPr>
        <p:spPr/>
        <p:txBody>
          <a:bodyPr/>
          <a:lstStyle>
            <a:lvl1pPr>
              <a:defRPr/>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364023169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3449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00335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6134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195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1261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6B4C45B-9E41-41B8-B899-2DA4D020C7D6}" type="datetimeFigureOut">
              <a:rPr lang="en-US" smtClean="0">
                <a:solidFill>
                  <a:prstClr val="black"/>
                </a:solidFill>
              </a:rPr>
              <a:pPr/>
              <a:t>9/24/2014</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DC78909-F7D1-4E5F-A67A-05CA868FF2D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30873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22437"/>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26" name="Picture 2" descr="C:\Users\yangruan\Documents\Research Assistant\MicroSoft External  Research\foote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6781800"/>
            <a:ext cx="91440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yangruan\Documents\Research Assistant\MicroSoft External  Research\DES.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47524" y="4073"/>
            <a:ext cx="2667000" cy="4274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yangruan\Documents\Research Assistant\MicroSoft External  Research\microsoft-banner.png"/>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r="74661"/>
          <a:stretch/>
        </p:blipFill>
        <p:spPr bwMode="auto">
          <a:xfrm>
            <a:off x="-1" y="0"/>
            <a:ext cx="984739" cy="43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me"/>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077200" y="6447528"/>
            <a:ext cx="933450" cy="25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10959"/>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bwMode="auto">
          <a:xfrm>
            <a:off x="457200" y="274638"/>
            <a:ext cx="8229600" cy="1143000"/>
          </a:xfrm>
          <a:prstGeom prst="rect">
            <a:avLst/>
          </a:prstGeom>
          <a:noFill/>
          <a:ln>
            <a:headEnd/>
            <a:tailEnd/>
          </a:ln>
        </p:spPr>
        <p:style>
          <a:lnRef idx="0">
            <a:schemeClr val="accent4"/>
          </a:lnRef>
          <a:fillRef idx="3">
            <a:schemeClr val="accent4"/>
          </a:fillRef>
          <a:effectRef idx="3">
            <a:schemeClr val="accent4"/>
          </a:effectRef>
          <a:fontRef idx="minor"/>
        </p:style>
        <p:txBody>
          <a:bodyPr vert="horz" wrap="square" lIns="91440" tIns="45720" rIns="91440" bIns="45720" numCol="1" anchor="ctr" anchorCtr="0" compatLnSpc="1">
            <a:prstTxWarp prst="textNoShape">
              <a:avLst/>
            </a:prstTxWarp>
            <a:noAutofit/>
          </a:bodyPr>
          <a:lstStyle/>
          <a:p>
            <a:pPr marL="0" lvl="0" defTabSz="914400" latinLnBrk="0"/>
            <a:r>
              <a:rPr lang="en-US" dirty="0" smtClean="0"/>
              <a:t>Click to edit Master title style</a:t>
            </a:r>
          </a:p>
        </p:txBody>
      </p:sp>
      <p:sp>
        <p:nvSpPr>
          <p:cNvPr id="48230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823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r>
              <a:rPr lang="en-US" smtClean="0">
                <a:solidFill>
                  <a:srgbClr val="000000"/>
                </a:solidFill>
              </a:rPr>
              <a:t>March 2, 2005</a:t>
            </a:r>
          </a:p>
        </p:txBody>
      </p:sp>
      <p:sp>
        <p:nvSpPr>
          <p:cNvPr id="4823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r>
              <a:rPr lang="en-US" smtClean="0">
                <a:solidFill>
                  <a:srgbClr val="000000"/>
                </a:solidFill>
              </a:rPr>
              <a:t>Xiaohong Qiu</a:t>
            </a:r>
          </a:p>
        </p:txBody>
      </p:sp>
      <p:sp>
        <p:nvSpPr>
          <p:cNvPr id="4823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266792860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Lst>
  <p:timing>
    <p:tnLst>
      <p:par>
        <p:cTn id="1" dur="indefinite" restart="never" nodeType="tmRoot"/>
      </p:par>
    </p:tnLst>
  </p:timing>
  <p:hf hdr="0"/>
  <p:txStyles>
    <p:titleStyle>
      <a:lvl1pPr algn="ctr" rtl="0" eaLnBrk="1" fontAlgn="base" hangingPunct="1">
        <a:spcBef>
          <a:spcPct val="0"/>
        </a:spcBef>
        <a:spcAft>
          <a:spcPct val="0"/>
        </a:spcAft>
        <a:defRPr lang="en-US" sz="2400" b="1" kern="1200" smtClean="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bwMode="auto">
          <a:xfrm>
            <a:off x="457200" y="274638"/>
            <a:ext cx="8229600" cy="1143000"/>
          </a:xfrm>
          <a:prstGeom prst="rect">
            <a:avLst/>
          </a:prstGeom>
          <a:noFill/>
          <a:ln>
            <a:headEnd/>
            <a:tailEnd/>
          </a:ln>
        </p:spPr>
        <p:style>
          <a:lnRef idx="0">
            <a:schemeClr val="accent4"/>
          </a:lnRef>
          <a:fillRef idx="3">
            <a:schemeClr val="accent4"/>
          </a:fillRef>
          <a:effectRef idx="3">
            <a:schemeClr val="accent4"/>
          </a:effectRef>
          <a:fontRef idx="none"/>
        </p:style>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48230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823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r>
              <a:rPr lang="en-US" smtClean="0">
                <a:solidFill>
                  <a:srgbClr val="000000"/>
                </a:solidFill>
              </a:rPr>
              <a:t>March 2, 2005</a:t>
            </a:r>
          </a:p>
        </p:txBody>
      </p:sp>
      <p:sp>
        <p:nvSpPr>
          <p:cNvPr id="4823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r>
              <a:rPr lang="en-US" smtClean="0">
                <a:solidFill>
                  <a:srgbClr val="000000"/>
                </a:solidFill>
              </a:rPr>
              <a:t>Xiaohong Qiu</a:t>
            </a:r>
          </a:p>
        </p:txBody>
      </p:sp>
      <p:sp>
        <p:nvSpPr>
          <p:cNvPr id="4823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FD49F96A-E109-4DE6-857A-7B2EB0D5CAD5}"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1748394824"/>
      </p:ext>
    </p:extLst>
  </p:cSld>
  <p:clrMap bg1="dk1" tx1="lt1" bg2="dk2"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timing>
    <p:tnLst>
      <p:par>
        <p:cTn id="1" dur="indefinite" restart="never" nodeType="tmRoot"/>
      </p:par>
    </p:tnLst>
  </p:timing>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SIMD"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www.eecs.berkeley.edu/Pubs/TechRpts/2006/EECS-2006-183.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SIMD"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24.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1500" y="609600"/>
            <a:ext cx="8229600" cy="1143000"/>
          </a:xfrm>
        </p:spPr>
        <p:txBody>
          <a:bodyPr>
            <a:noAutofit/>
          </a:bodyPr>
          <a:lstStyle/>
          <a:p>
            <a:r>
              <a:rPr lang="en-US" sz="3600" b="1" dirty="0" smtClean="0">
                <a:solidFill>
                  <a:srgbClr val="92D050"/>
                </a:solidFill>
              </a:rPr>
              <a:t>Distributed Systems</a:t>
            </a:r>
            <a:br>
              <a:rPr lang="en-US" sz="3600" b="1" dirty="0" smtClean="0">
                <a:solidFill>
                  <a:srgbClr val="92D050"/>
                </a:solidFill>
              </a:rPr>
            </a:br>
            <a:r>
              <a:rPr lang="en-US" sz="2400" dirty="0">
                <a:solidFill>
                  <a:srgbClr val="92D050"/>
                </a:solidFill>
              </a:rPr>
              <a:t>Clusters, Grids, Clouds, Future Internet</a:t>
            </a:r>
          </a:p>
        </p:txBody>
      </p:sp>
      <p:sp>
        <p:nvSpPr>
          <p:cNvPr id="5" name="Subtitle 2"/>
          <p:cNvSpPr txBox="1">
            <a:spLocks/>
          </p:cNvSpPr>
          <p:nvPr/>
        </p:nvSpPr>
        <p:spPr>
          <a:xfrm>
            <a:off x="990600" y="3654142"/>
            <a:ext cx="7239000" cy="1905000"/>
          </a:xfrm>
          <a:prstGeom prst="rect">
            <a:avLst/>
          </a:prstGeom>
        </p:spPr>
        <p:txBody>
          <a:bodyPr vert="horz" lIns="91440" tIns="45720" rIns="91440" bIns="45720" rtlCol="0">
            <a:normAutofit/>
          </a:bodyPr>
          <a:lstStyle/>
          <a:p>
            <a:pPr algn="ctr">
              <a:spcBef>
                <a:spcPts val="600"/>
              </a:spcBef>
              <a:defRPr/>
            </a:pPr>
            <a:r>
              <a:rPr lang="en-US" sz="2400" b="1" dirty="0">
                <a:latin typeface="Constantia" pitchFamily="18" charset="0"/>
                <a:cs typeface="Times New Roman" pitchFamily="18" charset="0"/>
              </a:rPr>
              <a:t>Judy Qiu</a:t>
            </a:r>
          </a:p>
          <a:p>
            <a:pPr algn="ctr">
              <a:defRPr/>
            </a:pPr>
            <a:r>
              <a:rPr lang="en-US" sz="1600" dirty="0" smtClean="0">
                <a:latin typeface="Times New Roman" pitchFamily="18" charset="0"/>
                <a:cs typeface="Times New Roman" pitchFamily="18" charset="0"/>
              </a:rPr>
              <a:t>http://salsahpc.indiana.edu  </a:t>
            </a:r>
          </a:p>
          <a:p>
            <a:pPr algn="ctr">
              <a:spcBef>
                <a:spcPct val="20000"/>
              </a:spcBef>
              <a:buFont typeface="Arial" pitchFamily="34" charset="0"/>
              <a:buNone/>
              <a:defRPr/>
            </a:pPr>
            <a:endParaRPr lang="en-US" sz="2400" dirty="0" smtClean="0"/>
          </a:p>
          <a:p>
            <a:pPr algn="ctr">
              <a:spcBef>
                <a:spcPct val="20000"/>
              </a:spcBef>
            </a:pPr>
            <a:r>
              <a:rPr lang="en-US" sz="1900" dirty="0" smtClean="0">
                <a:latin typeface="Times New Roman" pitchFamily="18" charset="0"/>
                <a:cs typeface="Times New Roman" pitchFamily="18" charset="0"/>
              </a:rPr>
              <a:t>School of Informatics and Computing</a:t>
            </a:r>
          </a:p>
          <a:p>
            <a:pPr algn="ctr">
              <a:spcBef>
                <a:spcPct val="20000"/>
              </a:spcBef>
            </a:pPr>
            <a:r>
              <a:rPr lang="en-US" sz="1900" dirty="0" smtClean="0">
                <a:latin typeface="Times New Roman" pitchFamily="18" charset="0"/>
                <a:cs typeface="Times New Roman" pitchFamily="18" charset="0"/>
              </a:rPr>
              <a:t>Indiana University</a:t>
            </a:r>
            <a:endParaRPr lang="en-US" sz="2400" dirty="0" smtClean="0"/>
          </a:p>
        </p:txBody>
      </p:sp>
      <p:sp>
        <p:nvSpPr>
          <p:cNvPr id="6" name="TextBox 5"/>
          <p:cNvSpPr txBox="1"/>
          <p:nvPr/>
        </p:nvSpPr>
        <p:spPr>
          <a:xfrm>
            <a:off x="17417" y="0"/>
            <a:ext cx="1413272" cy="338554"/>
          </a:xfrm>
          <a:prstGeom prst="rect">
            <a:avLst/>
          </a:prstGeom>
          <a:noFill/>
        </p:spPr>
        <p:txBody>
          <a:bodyPr wrap="none" rtlCol="0">
            <a:spAutoFit/>
          </a:bodyPr>
          <a:lstStyle/>
          <a:p>
            <a:r>
              <a:rPr lang="en-US" sz="1600" dirty="0" smtClean="0">
                <a:solidFill>
                  <a:srgbClr val="000000"/>
                </a:solidFill>
                <a:latin typeface="Constantia" pitchFamily="18" charset="0"/>
              </a:rPr>
              <a:t>P434 Fall 2014</a:t>
            </a:r>
            <a:endParaRPr lang="en-US" sz="1600" dirty="0">
              <a:solidFill>
                <a:srgbClr val="000000"/>
              </a:solidFill>
              <a:latin typeface="Constantia" pitchFamily="18" charset="0"/>
            </a:endParaRPr>
          </a:p>
        </p:txBody>
      </p:sp>
      <p:sp>
        <p:nvSpPr>
          <p:cNvPr id="4" name="TextBox 3"/>
          <p:cNvSpPr txBox="1"/>
          <p:nvPr/>
        </p:nvSpPr>
        <p:spPr>
          <a:xfrm>
            <a:off x="3717868" y="2215051"/>
            <a:ext cx="1784463" cy="523220"/>
          </a:xfrm>
          <a:prstGeom prst="rect">
            <a:avLst/>
          </a:prstGeom>
          <a:noFill/>
        </p:spPr>
        <p:txBody>
          <a:bodyPr wrap="none" rtlCol="0">
            <a:spAutoFit/>
          </a:bodyPr>
          <a:lstStyle/>
          <a:p>
            <a:pPr algn="ctr"/>
            <a:r>
              <a:rPr lang="en-US" sz="2800" b="1" i="1" dirty="0" smtClean="0">
                <a:solidFill>
                  <a:schemeClr val="accent4">
                    <a:lumMod val="10000"/>
                  </a:schemeClr>
                </a:solidFill>
              </a:rPr>
              <a:t>Lecture 4</a:t>
            </a:r>
          </a:p>
        </p:txBody>
      </p:sp>
    </p:spTree>
    <p:extLst>
      <p:ext uri="{BB962C8B-B14F-4D97-AF65-F5344CB8AC3E}">
        <p14:creationId xmlns:p14="http://schemas.microsoft.com/office/powerpoint/2010/main" val="1209575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685800" y="228600"/>
            <a:ext cx="8229600" cy="464614"/>
          </a:xfrm>
          <a:noFill/>
          <a:ln>
            <a:headEnd/>
            <a:tailEn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dirty="0">
                <a:solidFill>
                  <a:srgbClr val="92D050"/>
                </a:solidFill>
                <a:latin typeface="+mj-lt"/>
                <a:ea typeface="+mj-ea"/>
                <a:cs typeface="+mj-cs"/>
              </a:rPr>
              <a:t>Technology Trends: Microprocessor Capacity</a:t>
            </a:r>
          </a:p>
        </p:txBody>
      </p:sp>
      <p:sp>
        <p:nvSpPr>
          <p:cNvPr id="17414" name="Rectangle 3"/>
          <p:cNvSpPr>
            <a:spLocks noChangeArrowheads="1"/>
          </p:cNvSpPr>
          <p:nvPr/>
        </p:nvSpPr>
        <p:spPr bwMode="auto">
          <a:xfrm>
            <a:off x="457200" y="3886200"/>
            <a:ext cx="4191000" cy="19672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eaLnBrk="0" fontAlgn="base" hangingPunct="0">
              <a:spcBef>
                <a:spcPct val="0"/>
              </a:spcBef>
              <a:spcAft>
                <a:spcPct val="0"/>
              </a:spcAft>
            </a:pPr>
            <a:r>
              <a:rPr lang="en-US" b="1" dirty="0" smtClean="0"/>
              <a:t>2X transistors/Chip Every 1.5 years,</a:t>
            </a:r>
          </a:p>
          <a:p>
            <a:pPr eaLnBrk="0" fontAlgn="base" hangingPunct="0">
              <a:spcBef>
                <a:spcPct val="0"/>
              </a:spcBef>
              <a:spcAft>
                <a:spcPct val="0"/>
              </a:spcAft>
            </a:pPr>
            <a:r>
              <a:rPr lang="en-US" b="1" dirty="0" smtClean="0"/>
              <a:t>Called </a:t>
            </a:r>
            <a:r>
              <a:rPr lang="en-US" b="1" dirty="0" smtClean="0">
                <a:solidFill>
                  <a:schemeClr val="accent4">
                    <a:lumMod val="10000"/>
                  </a:schemeClr>
                </a:solidFill>
              </a:rPr>
              <a:t>“</a:t>
            </a:r>
            <a:r>
              <a:rPr lang="en-US" b="1" u="sng" dirty="0" smtClean="0">
                <a:solidFill>
                  <a:schemeClr val="accent4">
                    <a:lumMod val="10000"/>
                  </a:schemeClr>
                </a:solidFill>
              </a:rPr>
              <a:t>Moore’s Law</a:t>
            </a:r>
            <a:r>
              <a:rPr lang="en-US" b="1" dirty="0" smtClean="0">
                <a:solidFill>
                  <a:schemeClr val="accent4">
                    <a:lumMod val="10000"/>
                  </a:schemeClr>
                </a:solidFill>
              </a:rPr>
              <a:t>”</a:t>
            </a:r>
          </a:p>
          <a:p>
            <a:pPr eaLnBrk="0" fontAlgn="base" hangingPunct="0">
              <a:spcBef>
                <a:spcPct val="0"/>
              </a:spcBef>
              <a:spcAft>
                <a:spcPct val="0"/>
              </a:spcAft>
            </a:pPr>
            <a:endParaRPr kumimoji="1" lang="en-US" sz="2000" b="1" dirty="0" smtClean="0"/>
          </a:p>
          <a:p>
            <a:pPr eaLnBrk="0" fontAlgn="base" hangingPunct="0">
              <a:spcBef>
                <a:spcPct val="0"/>
              </a:spcBef>
              <a:spcAft>
                <a:spcPct val="0"/>
              </a:spcAft>
            </a:pPr>
            <a:endParaRPr lang="en-US" b="1" dirty="0" smtClean="0"/>
          </a:p>
          <a:p>
            <a:pPr eaLnBrk="0" fontAlgn="base" hangingPunct="0">
              <a:spcBef>
                <a:spcPct val="0"/>
              </a:spcBef>
              <a:spcAft>
                <a:spcPct val="0"/>
              </a:spcAft>
            </a:pPr>
            <a:endParaRPr lang="en-US" sz="2400" b="1" dirty="0" smtClean="0"/>
          </a:p>
          <a:p>
            <a:pPr eaLnBrk="0" fontAlgn="base" hangingPunct="0">
              <a:spcBef>
                <a:spcPct val="0"/>
              </a:spcBef>
              <a:spcAft>
                <a:spcPct val="0"/>
              </a:spcAft>
            </a:pPr>
            <a:r>
              <a:rPr lang="en-US" sz="2400" b="1" dirty="0" smtClean="0"/>
              <a:t> </a:t>
            </a:r>
          </a:p>
        </p:txBody>
      </p:sp>
      <p:sp>
        <p:nvSpPr>
          <p:cNvPr id="17415" name="Rectangle 4"/>
          <p:cNvSpPr>
            <a:spLocks noChangeArrowheads="1"/>
          </p:cNvSpPr>
          <p:nvPr/>
        </p:nvSpPr>
        <p:spPr bwMode="auto">
          <a:xfrm>
            <a:off x="2366963" y="2682875"/>
            <a:ext cx="156527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eaLnBrk="0" fontAlgn="base" hangingPunct="0">
              <a:spcBef>
                <a:spcPct val="0"/>
              </a:spcBef>
              <a:spcAft>
                <a:spcPct val="0"/>
              </a:spcAft>
            </a:pPr>
            <a:r>
              <a:rPr lang="en-US" b="1" smtClean="0">
                <a:solidFill>
                  <a:srgbClr val="000000"/>
                </a:solidFill>
              </a:rPr>
              <a:t>Moore’s Law</a:t>
            </a:r>
          </a:p>
        </p:txBody>
      </p:sp>
      <p:pic>
        <p:nvPicPr>
          <p:cNvPr id="17416" name="Picture 5" descr="moores-la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260566"/>
            <a:ext cx="4267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6" descr="mo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1296987"/>
            <a:ext cx="30480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Rectangle 7"/>
          <p:cNvSpPr>
            <a:spLocks noChangeArrowheads="1"/>
          </p:cNvSpPr>
          <p:nvPr/>
        </p:nvSpPr>
        <p:spPr bwMode="auto">
          <a:xfrm>
            <a:off x="533400" y="4724221"/>
            <a:ext cx="3822700"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p>
            <a:pPr eaLnBrk="0" fontAlgn="base" hangingPunct="0">
              <a:spcBef>
                <a:spcPct val="0"/>
              </a:spcBef>
              <a:spcAft>
                <a:spcPct val="0"/>
              </a:spcAft>
            </a:pPr>
            <a:r>
              <a:rPr lang="en-US" sz="2400" dirty="0" smtClean="0"/>
              <a:t>Microprocessors have become smaller, denser, and more powerful.</a:t>
            </a:r>
          </a:p>
        </p:txBody>
      </p:sp>
      <p:sp>
        <p:nvSpPr>
          <p:cNvPr id="17419" name="Rectangle 8"/>
          <p:cNvSpPr>
            <a:spLocks noChangeArrowheads="1"/>
          </p:cNvSpPr>
          <p:nvPr/>
        </p:nvSpPr>
        <p:spPr bwMode="auto">
          <a:xfrm>
            <a:off x="4648200" y="3944937"/>
            <a:ext cx="4038600"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p>
            <a:pPr eaLnBrk="0" fontAlgn="base" hangingPunct="0">
              <a:spcBef>
                <a:spcPct val="0"/>
              </a:spcBef>
              <a:spcAft>
                <a:spcPct val="0"/>
              </a:spcAft>
            </a:pPr>
            <a:r>
              <a:rPr kumimoji="1" lang="en-US" sz="2000" dirty="0" smtClean="0"/>
              <a:t>Gordon Moore (co-founder of Intel) predicted in 1965 that the transistor density of semiconductor chips would double roughly every 18 months. </a:t>
            </a:r>
          </a:p>
        </p:txBody>
      </p:sp>
      <p:sp>
        <p:nvSpPr>
          <p:cNvPr id="13" name="TextBox 12"/>
          <p:cNvSpPr txBox="1"/>
          <p:nvPr/>
        </p:nvSpPr>
        <p:spPr>
          <a:xfrm>
            <a:off x="7543800" y="6530613"/>
            <a:ext cx="1447800" cy="246221"/>
          </a:xfrm>
          <a:prstGeom prst="rect">
            <a:avLst/>
          </a:prstGeom>
          <a:noFill/>
        </p:spPr>
        <p:txBody>
          <a:bodyPr wrap="square" rtlCol="0">
            <a:spAutoFit/>
          </a:bodyPr>
          <a:lstStyle/>
          <a:p>
            <a:r>
              <a:rPr lang="en-US" sz="1000" b="1" i="1" dirty="0" smtClean="0">
                <a:solidFill>
                  <a:srgbClr val="000000"/>
                </a:solidFill>
                <a:latin typeface="Corbel" pitchFamily="34" charset="0"/>
              </a:rPr>
              <a:t>Jack </a:t>
            </a:r>
            <a:r>
              <a:rPr lang="en-US" sz="1000" b="1" i="1" dirty="0" err="1" smtClean="0">
                <a:solidFill>
                  <a:srgbClr val="000000"/>
                </a:solidFill>
                <a:latin typeface="Corbel" pitchFamily="34" charset="0"/>
              </a:rPr>
              <a:t>Dongarra</a:t>
            </a:r>
            <a:r>
              <a:rPr lang="en-US" sz="1000" b="1" i="1" dirty="0" smtClean="0">
                <a:solidFill>
                  <a:srgbClr val="000000"/>
                </a:solidFill>
                <a:latin typeface="Corbel" pitchFamily="34" charset="0"/>
              </a:rPr>
              <a:t>, ORLN</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36046360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62755" y="152400"/>
            <a:ext cx="8382000" cy="5334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Flynn’s Instruction/Data Taxonomy of Computer Architecture</a:t>
            </a:r>
          </a:p>
        </p:txBody>
      </p:sp>
      <p:sp>
        <p:nvSpPr>
          <p:cNvPr id="5" name="TextBox 4"/>
          <p:cNvSpPr txBox="1"/>
          <p:nvPr/>
        </p:nvSpPr>
        <p:spPr>
          <a:xfrm>
            <a:off x="461931" y="838200"/>
            <a:ext cx="8153400" cy="5909310"/>
          </a:xfrm>
          <a:prstGeom prst="rect">
            <a:avLst/>
          </a:prstGeom>
          <a:noFill/>
        </p:spPr>
        <p:txBody>
          <a:bodyPr wrap="square" rtlCol="0">
            <a:spAutoFit/>
          </a:bodyPr>
          <a:lstStyle/>
          <a:p>
            <a:pPr marL="288925" indent="-288925">
              <a:buSzPct val="100000"/>
              <a:buFont typeface="Arial" pitchFamily="34" charset="0"/>
              <a:buChar char="•"/>
            </a:pPr>
            <a:r>
              <a:rPr lang="en-US" dirty="0" smtClean="0"/>
              <a:t>Single Instruction Single Data Stream (SISD) </a:t>
            </a:r>
          </a:p>
          <a:p>
            <a:pPr marL="288925" indent="-288925">
              <a:buSzPct val="50000"/>
            </a:pPr>
            <a:r>
              <a:rPr lang="en-US" dirty="0" smtClean="0"/>
              <a:t>	A sequential computer which exploits no parallelism in either the instruction or data streams. Examples of SISD architecture are the traditional uniprocessor machines, like an old PC. </a:t>
            </a:r>
          </a:p>
          <a:p>
            <a:pPr marL="288925" indent="-288925">
              <a:buSzPct val="50000"/>
              <a:buFont typeface="Wingdings" pitchFamily="2" charset="2"/>
              <a:buChar char="v"/>
            </a:pPr>
            <a:endParaRPr lang="en-US" dirty="0" smtClean="0">
              <a:hlinkClick r:id="rId3" action="ppaction://hlinkfile" tooltip="SIMD"/>
            </a:endParaRPr>
          </a:p>
          <a:p>
            <a:pPr marL="288925" indent="-288925">
              <a:buSzPct val="100000"/>
              <a:buFont typeface="Arial" pitchFamily="34" charset="0"/>
              <a:buChar char="•"/>
            </a:pPr>
            <a:r>
              <a:rPr lang="en-US" dirty="0" smtClean="0"/>
              <a:t>Single Instruction Multiple Data (SIMD) </a:t>
            </a:r>
          </a:p>
          <a:p>
            <a:pPr marL="288925" indent="-288925">
              <a:buSzPct val="50000"/>
            </a:pPr>
            <a:r>
              <a:rPr lang="en-US" dirty="0" smtClean="0"/>
              <a:t>	A computer which exploits multiple data streams against a single instruction stream to perform operations which may be naturally parallelized. For example, GPU. </a:t>
            </a:r>
          </a:p>
          <a:p>
            <a:pPr marL="288925" indent="-288925">
              <a:buSzPct val="50000"/>
              <a:buFont typeface="Wingdings" pitchFamily="2" charset="2"/>
              <a:buChar char="v"/>
            </a:pPr>
            <a:endParaRPr lang="en-US" dirty="0" smtClean="0"/>
          </a:p>
          <a:p>
            <a:pPr marL="288925" indent="-288925">
              <a:buSzPct val="100000"/>
              <a:buFont typeface="Arial" pitchFamily="34" charset="0"/>
              <a:buChar char="•"/>
            </a:pPr>
            <a:r>
              <a:rPr lang="en-US" dirty="0" smtClean="0"/>
              <a:t>Multiple Instruction Single Data (MISD) </a:t>
            </a:r>
          </a:p>
          <a:p>
            <a:pPr marL="288925" indent="-288925">
              <a:buSzPct val="50000"/>
            </a:pPr>
            <a:r>
              <a:rPr lang="en-US" dirty="0" smtClean="0"/>
              <a:t>	Multiple instructions operate on a single data stream. Uncommon architecture which is generally used for fault tolerance. Heterogeneous systems operate on the same data stream and must agree on the result. Examples include the Space Shuttle flight control computer. </a:t>
            </a:r>
          </a:p>
          <a:p>
            <a:pPr marL="288925" indent="-288925">
              <a:buSzPct val="50000"/>
              <a:buFont typeface="Wingdings" pitchFamily="2" charset="2"/>
              <a:buChar char="v"/>
            </a:pPr>
            <a:endParaRPr lang="en-US" dirty="0" smtClean="0"/>
          </a:p>
          <a:p>
            <a:pPr marL="288925" indent="-288925">
              <a:buSzPct val="100000"/>
              <a:buFont typeface="Arial" pitchFamily="34" charset="0"/>
              <a:buChar char="•"/>
            </a:pPr>
            <a:r>
              <a:rPr lang="en-US" dirty="0" smtClean="0"/>
              <a:t>Multiple Instruction Multiple Data (MIMD) </a:t>
            </a:r>
          </a:p>
          <a:p>
            <a:pPr marL="288925" indent="-288925">
              <a:buSzPct val="50000"/>
            </a:pPr>
            <a:r>
              <a:rPr lang="en-US" dirty="0" smtClean="0"/>
              <a:t>	Multiple autonomous processors simultaneously executing different instructions on different data. Distributed systems are generally recognized to be MIMD architectures; either exploiting a single shared memory space or a distributed memory space. </a:t>
            </a:r>
            <a:endParaRPr lang="en-US" dirty="0"/>
          </a:p>
        </p:txBody>
      </p:sp>
    </p:spTree>
    <p:extLst>
      <p:ext uri="{BB962C8B-B14F-4D97-AF65-F5344CB8AC3E}">
        <p14:creationId xmlns:p14="http://schemas.microsoft.com/office/powerpoint/2010/main" val="32508472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MD_System.jpg"/>
          <p:cNvPicPr>
            <a:picLocks noChangeAspect="1"/>
          </p:cNvPicPr>
          <p:nvPr/>
        </p:nvPicPr>
        <p:blipFill>
          <a:blip r:embed="rId3" cstate="print"/>
          <a:stretch>
            <a:fillRect/>
          </a:stretch>
        </p:blipFill>
        <p:spPr>
          <a:xfrm>
            <a:off x="1738449" y="1143000"/>
            <a:ext cx="5593080" cy="5151120"/>
          </a:xfrm>
          <a:prstGeom prst="rect">
            <a:avLst/>
          </a:prstGeom>
        </p:spPr>
      </p:pic>
      <p:sp>
        <p:nvSpPr>
          <p:cNvPr id="4" name="Rectangle 2"/>
          <p:cNvSpPr txBox="1">
            <a:spLocks noChangeArrowheads="1"/>
          </p:cNvSpPr>
          <p:nvPr/>
        </p:nvSpPr>
        <p:spPr>
          <a:xfrm>
            <a:off x="685800" y="152400"/>
            <a:ext cx="7772400" cy="11430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altLang="zh-TW" dirty="0"/>
              <a:t>Parallel Thinking</a:t>
            </a:r>
          </a:p>
        </p:txBody>
      </p:sp>
    </p:spTree>
    <p:extLst>
      <p:ext uri="{BB962C8B-B14F-4D97-AF65-F5344CB8AC3E}">
        <p14:creationId xmlns:p14="http://schemas.microsoft.com/office/powerpoint/2010/main" val="2190361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PageRank-hi-res.png"/>
          <p:cNvPicPr>
            <a:picLocks noChangeAspect="1"/>
          </p:cNvPicPr>
          <p:nvPr/>
        </p:nvPicPr>
        <p:blipFill>
          <a:blip r:embed="rId3" cstate="print"/>
          <a:stretch>
            <a:fillRect/>
          </a:stretch>
        </p:blipFill>
        <p:spPr>
          <a:xfrm>
            <a:off x="1905000" y="1746069"/>
            <a:ext cx="5115538" cy="3581400"/>
          </a:xfrm>
          <a:prstGeom prst="rect">
            <a:avLst/>
          </a:prstGeom>
        </p:spPr>
      </p:pic>
      <p:sp>
        <p:nvSpPr>
          <p:cNvPr id="4" name="Rectangle 3"/>
          <p:cNvSpPr/>
          <p:nvPr/>
        </p:nvSpPr>
        <p:spPr>
          <a:xfrm>
            <a:off x="2093867" y="247743"/>
            <a:ext cx="4512774"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latin typeface="+mj-lt"/>
                <a:ea typeface="+mj-ea"/>
                <a:cs typeface="+mj-cs"/>
              </a:rPr>
              <a:t>Project #2: Parallel PageRank</a:t>
            </a:r>
          </a:p>
        </p:txBody>
      </p:sp>
      <p:sp>
        <p:nvSpPr>
          <p:cNvPr id="5" name="TextBox 4"/>
          <p:cNvSpPr txBox="1"/>
          <p:nvPr/>
        </p:nvSpPr>
        <p:spPr>
          <a:xfrm>
            <a:off x="1038497" y="905826"/>
            <a:ext cx="8000999" cy="307777"/>
          </a:xfrm>
          <a:prstGeom prst="rect">
            <a:avLst/>
          </a:prstGeom>
          <a:noFill/>
        </p:spPr>
        <p:txBody>
          <a:bodyPr wrap="square" rtlCol="0">
            <a:spAutoFit/>
          </a:bodyPr>
          <a:lstStyle/>
          <a:p>
            <a:r>
              <a:rPr lang="en-US" sz="1400" dirty="0" smtClean="0"/>
              <a:t>(This project has two parts:  part 1, </a:t>
            </a:r>
            <a:r>
              <a:rPr lang="en-US" sz="1400" b="1" dirty="0" smtClean="0"/>
              <a:t>sequential PageRank</a:t>
            </a:r>
            <a:r>
              <a:rPr lang="en-US" sz="1400" dirty="0" smtClean="0"/>
              <a:t>; part 2, </a:t>
            </a:r>
            <a:r>
              <a:rPr lang="en-US" sz="1400" b="1" dirty="0" smtClean="0"/>
              <a:t>parallel PageRank</a:t>
            </a:r>
            <a:r>
              <a:rPr lang="en-US" sz="1400" dirty="0" smtClean="0"/>
              <a:t>)</a:t>
            </a:r>
            <a:endParaRPr lang="en-US" sz="1400" dirty="0"/>
          </a:p>
        </p:txBody>
      </p:sp>
      <p:sp>
        <p:nvSpPr>
          <p:cNvPr id="6" name="TextBox 5"/>
          <p:cNvSpPr txBox="1"/>
          <p:nvPr/>
        </p:nvSpPr>
        <p:spPr>
          <a:xfrm>
            <a:off x="6019799" y="6477000"/>
            <a:ext cx="2733441" cy="276999"/>
          </a:xfrm>
          <a:prstGeom prst="rect">
            <a:avLst/>
          </a:prstGeom>
          <a:noFill/>
        </p:spPr>
        <p:txBody>
          <a:bodyPr wrap="none" rtlCol="0">
            <a:spAutoFit/>
          </a:bodyPr>
          <a:lstStyle/>
          <a:p>
            <a:r>
              <a:rPr lang="en-US" sz="1200" i="1" dirty="0" smtClean="0">
                <a:solidFill>
                  <a:schemeClr val="accent4">
                    <a:lumMod val="10000"/>
                  </a:schemeClr>
                </a:solidFill>
              </a:rPr>
              <a:t>http</a:t>
            </a:r>
            <a:r>
              <a:rPr lang="en-US" sz="1200" i="1" dirty="0">
                <a:solidFill>
                  <a:schemeClr val="accent4">
                    <a:lumMod val="10000"/>
                  </a:schemeClr>
                </a:solidFill>
              </a:rPr>
              <a:t>://en.wikipedia.org/wiki/PageRank</a:t>
            </a:r>
          </a:p>
        </p:txBody>
      </p:sp>
    </p:spTree>
    <p:extLst>
      <p:ext uri="{BB962C8B-B14F-4D97-AF65-F5344CB8AC3E}">
        <p14:creationId xmlns:p14="http://schemas.microsoft.com/office/powerpoint/2010/main" val="3589061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38498" y="166761"/>
            <a:ext cx="4663456"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rPr>
              <a:t>How PageRank is </a:t>
            </a:r>
            <a:r>
              <a:rPr lang="en-US" sz="2400" b="1" dirty="0" smtClean="0">
                <a:solidFill>
                  <a:srgbClr val="92D050"/>
                </a:solidFill>
              </a:rPr>
              <a:t>Calculated </a:t>
            </a:r>
            <a:endParaRPr lang="en-US" sz="2400" b="1" dirty="0">
              <a:solidFill>
                <a:srgbClr val="92D050"/>
              </a:solidFill>
            </a:endParaRPr>
          </a:p>
        </p:txBody>
      </p:sp>
      <p:pic>
        <p:nvPicPr>
          <p:cNvPr id="5" name="Picture 4" descr="PageRank_equation_1.jpg"/>
          <p:cNvPicPr>
            <a:picLocks noChangeAspect="1"/>
          </p:cNvPicPr>
          <p:nvPr/>
        </p:nvPicPr>
        <p:blipFill>
          <a:blip r:embed="rId3" cstate="print"/>
          <a:stretch>
            <a:fillRect/>
          </a:stretch>
        </p:blipFill>
        <p:spPr>
          <a:xfrm>
            <a:off x="2057400" y="919780"/>
            <a:ext cx="5029200" cy="1143000"/>
          </a:xfrm>
          <a:prstGeom prst="rect">
            <a:avLst/>
          </a:prstGeom>
        </p:spPr>
      </p:pic>
      <p:sp>
        <p:nvSpPr>
          <p:cNvPr id="456707" name="Rectangle 3"/>
          <p:cNvSpPr>
            <a:spLocks noChangeArrowheads="1"/>
          </p:cNvSpPr>
          <p:nvPr/>
        </p:nvSpPr>
        <p:spPr bwMode="auto">
          <a:xfrm>
            <a:off x="304800" y="2208312"/>
            <a:ext cx="8610600" cy="3046988"/>
          </a:xfrm>
          <a:prstGeom prst="rect">
            <a:avLst/>
          </a:prstGeom>
          <a:noFill/>
          <a:ln w="9525">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i="1" dirty="0" smtClean="0">
                <a:solidFill>
                  <a:srgbClr val="FFFFFF"/>
                </a:solidFill>
                <a:cs typeface="Arial" pitchFamily="34" charset="0"/>
              </a:rPr>
              <a:t>PR, </a:t>
            </a:r>
            <a:r>
              <a:rPr lang="en-US" sz="2000" i="1" dirty="0" err="1" smtClean="0">
                <a:solidFill>
                  <a:srgbClr val="FFFFFF"/>
                </a:solidFill>
                <a:cs typeface="Arial" pitchFamily="34" charset="0"/>
              </a:rPr>
              <a:t>p</a:t>
            </a:r>
            <a:r>
              <a:rPr lang="en-US" sz="2000" dirty="0" err="1" smtClean="0">
                <a:solidFill>
                  <a:srgbClr val="FFFFFF"/>
                </a:solidFill>
              </a:rPr>
              <a:t>agerank</a:t>
            </a:r>
            <a:r>
              <a:rPr lang="en-US" sz="2000" dirty="0" smtClean="0">
                <a:solidFill>
                  <a:srgbClr val="FFFFFF"/>
                </a:solidFill>
              </a:rPr>
              <a:t>  (a probability value)</a:t>
            </a:r>
          </a:p>
          <a:p>
            <a:pPr fontAlgn="base">
              <a:spcBef>
                <a:spcPct val="0"/>
              </a:spcBef>
              <a:spcAft>
                <a:spcPct val="0"/>
              </a:spcAft>
            </a:pPr>
            <a:r>
              <a:rPr lang="en-US" sz="2000" i="1" dirty="0" smtClean="0">
                <a:solidFill>
                  <a:srgbClr val="FFFFFF"/>
                </a:solidFill>
                <a:cs typeface="Arial" pitchFamily="34" charset="0"/>
              </a:rPr>
              <a:t>p</a:t>
            </a:r>
            <a:r>
              <a:rPr lang="en-US" sz="2000" i="1" baseline="-25000" dirty="0" smtClean="0">
                <a:solidFill>
                  <a:srgbClr val="FFFFFF"/>
                </a:solidFill>
                <a:cs typeface="Arial" pitchFamily="34" charset="0"/>
              </a:rPr>
              <a:t>i </a:t>
            </a:r>
            <a:r>
              <a:rPr lang="en-US" sz="2000" i="1" dirty="0" smtClean="0">
                <a:solidFill>
                  <a:srgbClr val="FFFFFF"/>
                </a:solidFill>
                <a:cs typeface="Arial" pitchFamily="34" charset="0"/>
              </a:rPr>
              <a:t>, </a:t>
            </a:r>
            <a:r>
              <a:rPr lang="en-US" sz="2000" dirty="0" smtClean="0">
                <a:solidFill>
                  <a:srgbClr val="FFFFFF"/>
                </a:solidFill>
              </a:rPr>
              <a:t>a page under consideration</a:t>
            </a:r>
          </a:p>
          <a:p>
            <a:pPr fontAlgn="base">
              <a:spcBef>
                <a:spcPct val="0"/>
              </a:spcBef>
              <a:spcAft>
                <a:spcPct val="0"/>
              </a:spcAft>
            </a:pPr>
            <a:r>
              <a:rPr lang="en-US" sz="2000" i="1" dirty="0" smtClean="0">
                <a:solidFill>
                  <a:srgbClr val="FFFFFF"/>
                </a:solidFill>
                <a:cs typeface="Arial" pitchFamily="34" charset="0"/>
              </a:rPr>
              <a:t>L(p</a:t>
            </a:r>
            <a:r>
              <a:rPr lang="en-US" sz="2000" i="1" baseline="-25000" dirty="0" smtClean="0">
                <a:solidFill>
                  <a:srgbClr val="FFFFFF"/>
                </a:solidFill>
                <a:cs typeface="Arial" pitchFamily="34" charset="0"/>
              </a:rPr>
              <a:t>i</a:t>
            </a:r>
            <a:r>
              <a:rPr lang="en-US" sz="2000" i="1" dirty="0" smtClean="0">
                <a:solidFill>
                  <a:srgbClr val="FFFFFF"/>
                </a:solidFill>
                <a:cs typeface="Arial" pitchFamily="34" charset="0"/>
              </a:rPr>
              <a:t>), </a:t>
            </a:r>
            <a:r>
              <a:rPr lang="en-US" sz="2000" dirty="0" smtClean="0">
                <a:solidFill>
                  <a:srgbClr val="FFFFFF"/>
                </a:solidFill>
              </a:rPr>
              <a:t>the number of outbound links on page </a:t>
            </a:r>
            <a:r>
              <a:rPr lang="en-US" sz="2000" i="1" dirty="0" err="1" smtClean="0">
                <a:solidFill>
                  <a:srgbClr val="FFFFFF"/>
                </a:solidFill>
              </a:rPr>
              <a:t>p</a:t>
            </a:r>
            <a:r>
              <a:rPr lang="en-US" sz="2000" i="1" baseline="-25000" dirty="0" err="1" smtClean="0">
                <a:solidFill>
                  <a:srgbClr val="FFFFFF"/>
                </a:solidFill>
              </a:rPr>
              <a:t>j</a:t>
            </a:r>
            <a:endParaRPr lang="en-US" sz="2000" i="1" dirty="0" smtClean="0">
              <a:solidFill>
                <a:srgbClr val="FFFFFF"/>
              </a:solidFill>
              <a:cs typeface="Arial" pitchFamily="34" charset="0"/>
            </a:endParaRPr>
          </a:p>
          <a:p>
            <a:pPr fontAlgn="base">
              <a:spcBef>
                <a:spcPct val="0"/>
              </a:spcBef>
              <a:spcAft>
                <a:spcPct val="0"/>
              </a:spcAft>
            </a:pPr>
            <a:r>
              <a:rPr lang="en-US" sz="2000" i="1" dirty="0" smtClean="0">
                <a:solidFill>
                  <a:srgbClr val="FFFFFF"/>
                </a:solidFill>
                <a:cs typeface="Arial" pitchFamily="34" charset="0"/>
              </a:rPr>
              <a:t>d, </a:t>
            </a:r>
            <a:r>
              <a:rPr lang="en-US" sz="2000" b="1" dirty="0" smtClean="0">
                <a:solidFill>
                  <a:srgbClr val="FFFFFF"/>
                </a:solidFill>
              </a:rPr>
              <a:t>damping </a:t>
            </a:r>
            <a:r>
              <a:rPr lang="en-US" sz="2000" b="1" dirty="0" smtClean="0">
                <a:solidFill>
                  <a:srgbClr val="FFFFFF"/>
                </a:solidFill>
              </a:rPr>
              <a:t>factor </a:t>
            </a:r>
            <a:r>
              <a:rPr lang="en-US" sz="2000" dirty="0" smtClean="0">
                <a:solidFill>
                  <a:srgbClr val="FFFFFF"/>
                </a:solidFill>
              </a:rPr>
              <a:t>which can be set between 0 and 1 (It is usually set </a:t>
            </a:r>
            <a:r>
              <a:rPr lang="en-US" sz="2000" dirty="0" smtClean="0">
                <a:solidFill>
                  <a:srgbClr val="FFFFFF"/>
                </a:solidFill>
              </a:rPr>
              <a:t>to </a:t>
            </a:r>
            <a:r>
              <a:rPr lang="en-US" sz="2000" dirty="0" smtClean="0">
                <a:solidFill>
                  <a:srgbClr val="FFFFFF"/>
                </a:solidFill>
              </a:rPr>
              <a:t>0.85)</a:t>
            </a:r>
          </a:p>
          <a:p>
            <a:pPr fontAlgn="base">
              <a:spcBef>
                <a:spcPct val="0"/>
              </a:spcBef>
              <a:spcAft>
                <a:spcPct val="0"/>
              </a:spcAft>
            </a:pPr>
            <a:r>
              <a:rPr lang="en-US" sz="2000" i="1" dirty="0" smtClean="0">
                <a:solidFill>
                  <a:srgbClr val="FFFFFF"/>
                </a:solidFill>
                <a:cs typeface="Arial" pitchFamily="34" charset="0"/>
              </a:rPr>
              <a:t>N, </a:t>
            </a:r>
            <a:r>
              <a:rPr lang="en-US" sz="2000" dirty="0" smtClean="0">
                <a:solidFill>
                  <a:srgbClr val="FFFFFF"/>
                </a:solidFill>
              </a:rPr>
              <a:t>total number of pages</a:t>
            </a:r>
          </a:p>
          <a:p>
            <a:pPr fontAlgn="base">
              <a:spcBef>
                <a:spcPct val="0"/>
              </a:spcBef>
              <a:spcAft>
                <a:spcPct val="0"/>
              </a:spcAft>
            </a:pPr>
            <a:endParaRPr lang="en-US" i="1" dirty="0" smtClean="0">
              <a:solidFill>
                <a:srgbClr val="FFFFFF"/>
              </a:solidFill>
              <a:cs typeface="Arial" pitchFamily="34" charset="0"/>
            </a:endParaRPr>
          </a:p>
          <a:p>
            <a:pPr eaLnBrk="0" fontAlgn="base" hangingPunct="0">
              <a:spcBef>
                <a:spcPct val="0"/>
              </a:spcBef>
              <a:spcAft>
                <a:spcPct val="0"/>
              </a:spcAft>
            </a:pPr>
            <a:endParaRPr lang="en-US" dirty="0" smtClean="0">
              <a:solidFill>
                <a:srgbClr val="FFFFFF"/>
              </a:solidFill>
              <a:cs typeface="Arial" pitchFamily="34" charset="0"/>
            </a:endParaRPr>
          </a:p>
          <a:p>
            <a:pPr eaLnBrk="0" fontAlgn="base" hangingPunct="0">
              <a:spcBef>
                <a:spcPct val="0"/>
              </a:spcBef>
              <a:spcAft>
                <a:spcPct val="0"/>
              </a:spcAft>
            </a:pPr>
            <a:r>
              <a:rPr lang="en-US" i="1" dirty="0" smtClean="0">
                <a:solidFill>
                  <a:srgbClr val="FFFFFF"/>
                </a:solidFill>
                <a:cs typeface="Arial" pitchFamily="34" charset="0"/>
              </a:rPr>
              <a:t>Note: </a:t>
            </a:r>
            <a:r>
              <a:rPr lang="en-US" i="1" dirty="0" smtClean="0">
                <a:solidFill>
                  <a:srgbClr val="FFFFFF"/>
                </a:solidFill>
                <a:cs typeface="Arial" pitchFamily="34" charset="0"/>
              </a:rPr>
              <a:t>Page ranks </a:t>
            </a:r>
            <a:r>
              <a:rPr lang="en-US" i="1" dirty="0" smtClean="0">
                <a:solidFill>
                  <a:srgbClr val="FFFFFF"/>
                </a:solidFill>
                <a:cs typeface="Arial" pitchFamily="34" charset="0"/>
              </a:rPr>
              <a:t>form a probability distribution over web pages, so the sum of all web pages' </a:t>
            </a:r>
            <a:r>
              <a:rPr lang="en-US" i="1" dirty="0" smtClean="0">
                <a:solidFill>
                  <a:srgbClr val="FFFFFF"/>
                </a:solidFill>
                <a:cs typeface="Arial" pitchFamily="34" charset="0"/>
              </a:rPr>
              <a:t>p</a:t>
            </a:r>
            <a:r>
              <a:rPr lang="en-US" i="1" dirty="0" smtClean="0">
                <a:solidFill>
                  <a:srgbClr val="FFFFFF"/>
                </a:solidFill>
                <a:cs typeface="Arial" pitchFamily="34" charset="0"/>
              </a:rPr>
              <a:t>age ranks </a:t>
            </a:r>
            <a:r>
              <a:rPr lang="en-US" i="1" dirty="0" smtClean="0">
                <a:solidFill>
                  <a:srgbClr val="FFFFFF"/>
                </a:solidFill>
                <a:cs typeface="Arial" pitchFamily="34" charset="0"/>
              </a:rPr>
              <a:t>will be one.</a:t>
            </a:r>
            <a:endParaRPr lang="en-US" dirty="0" smtClean="0">
              <a:solidFill>
                <a:srgbClr val="FFFFFF"/>
              </a:solidFill>
              <a:cs typeface="Arial" pitchFamily="34" charset="0"/>
            </a:endParaRPr>
          </a:p>
        </p:txBody>
      </p:sp>
      <p:sp>
        <p:nvSpPr>
          <p:cNvPr id="6" name="Oval 5"/>
          <p:cNvSpPr/>
          <p:nvPr/>
        </p:nvSpPr>
        <p:spPr>
          <a:xfrm rot="5400000">
            <a:off x="6183756" y="521845"/>
            <a:ext cx="510287" cy="1295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7" name="Oval 6"/>
          <p:cNvSpPr/>
          <p:nvPr/>
        </p:nvSpPr>
        <p:spPr>
          <a:xfrm rot="5400000">
            <a:off x="6188893" y="1006453"/>
            <a:ext cx="510287" cy="1295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 name="Oval 8"/>
          <p:cNvSpPr/>
          <p:nvPr/>
        </p:nvSpPr>
        <p:spPr>
          <a:xfrm rot="5400000">
            <a:off x="2411856" y="815090"/>
            <a:ext cx="510287" cy="1219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 name="Rectangle 10"/>
          <p:cNvSpPr/>
          <p:nvPr/>
        </p:nvSpPr>
        <p:spPr>
          <a:xfrm>
            <a:off x="7924800" y="6464733"/>
            <a:ext cx="915635" cy="307777"/>
          </a:xfrm>
          <a:prstGeom prst="rect">
            <a:avLst/>
          </a:prstGeom>
        </p:spPr>
        <p:txBody>
          <a:bodyPr wrap="none">
            <a:spAutoFit/>
          </a:bodyPr>
          <a:lstStyle/>
          <a:p>
            <a:r>
              <a:rPr lang="en-US" sz="1400" i="1" dirty="0" smtClean="0">
                <a:solidFill>
                  <a:srgbClr val="005A58">
                    <a:lumMod val="65000"/>
                  </a:srgbClr>
                </a:solidFill>
                <a:latin typeface="Calibri" pitchFamily="34" charset="0"/>
              </a:rPr>
              <a:t>Wikipedia</a:t>
            </a:r>
            <a:endParaRPr lang="en-US" sz="1400" i="1" dirty="0">
              <a:solidFill>
                <a:srgbClr val="005A58">
                  <a:lumMod val="65000"/>
                </a:srgbClr>
              </a:solidFill>
              <a:latin typeface="Calibri" pitchFamily="34" charset="0"/>
            </a:endParaRPr>
          </a:p>
        </p:txBody>
      </p:sp>
    </p:spTree>
    <p:extLst>
      <p:ext uri="{BB962C8B-B14F-4D97-AF65-F5344CB8AC3E}">
        <p14:creationId xmlns:p14="http://schemas.microsoft.com/office/powerpoint/2010/main" val="89394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8766" y="2336376"/>
            <a:ext cx="5257800" cy="396658"/>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304799" y="618419"/>
            <a:ext cx="8557151"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latin typeface="+mj-lt"/>
                <a:ea typeface="+mj-ea"/>
                <a:cs typeface="+mj-cs"/>
              </a:rPr>
              <a:t>PageRank in the context of building a Distributed System</a:t>
            </a:r>
          </a:p>
        </p:txBody>
      </p:sp>
      <p:sp>
        <p:nvSpPr>
          <p:cNvPr id="17" name="Rectangle 16"/>
          <p:cNvSpPr/>
          <p:nvPr/>
        </p:nvSpPr>
        <p:spPr>
          <a:xfrm>
            <a:off x="381000" y="1413570"/>
            <a:ext cx="8297080" cy="3539430"/>
          </a:xfrm>
          <a:prstGeom prst="rect">
            <a:avLst/>
          </a:prstGeom>
        </p:spPr>
        <p:txBody>
          <a:bodyPr wrap="none">
            <a:spAutoFit/>
          </a:bodyPr>
          <a:lstStyle/>
          <a:p>
            <a:pPr marL="457200" indent="-457200">
              <a:buSzPct val="100000"/>
              <a:buFont typeface="Arial" pitchFamily="34" charset="0"/>
              <a:buChar char="•"/>
            </a:pPr>
            <a:r>
              <a:rPr lang="en-US" sz="2800" dirty="0" smtClean="0"/>
              <a:t>Algorithm (PageRank)</a:t>
            </a:r>
          </a:p>
          <a:p>
            <a:pPr marL="457200" indent="-457200">
              <a:buSzPct val="100000"/>
              <a:buFont typeface="Arial" pitchFamily="34" charset="0"/>
              <a:buChar char="•"/>
            </a:pPr>
            <a:r>
              <a:rPr lang="en-US" sz="2800" dirty="0" smtClean="0"/>
              <a:t>Architectures (MVC) </a:t>
            </a:r>
          </a:p>
          <a:p>
            <a:pPr marL="457200" indent="-457200">
              <a:buSzPct val="100000"/>
              <a:buFont typeface="Arial" pitchFamily="34" charset="0"/>
              <a:buChar char="•"/>
            </a:pPr>
            <a:r>
              <a:rPr lang="en-US" sz="2800" dirty="0" smtClean="0"/>
              <a:t>Communication (MPI, Hadoop) </a:t>
            </a:r>
          </a:p>
          <a:p>
            <a:pPr marL="457200" indent="-457200">
              <a:buSzPct val="100000"/>
              <a:buFont typeface="Arial" pitchFamily="34" charset="0"/>
              <a:buChar char="•"/>
            </a:pPr>
            <a:r>
              <a:rPr lang="en-US" sz="2800" dirty="0" smtClean="0"/>
              <a:t>Processes (Virtualization)</a:t>
            </a:r>
          </a:p>
          <a:p>
            <a:pPr marL="457200" indent="-457200">
              <a:buSzPct val="100000"/>
              <a:buFont typeface="Arial" pitchFamily="34" charset="0"/>
              <a:buChar char="•"/>
            </a:pPr>
            <a:r>
              <a:rPr lang="en-US" sz="2800" dirty="0" smtClean="0"/>
              <a:t>Communication (Messaging Middleware)</a:t>
            </a:r>
          </a:p>
          <a:p>
            <a:pPr marL="457200" indent="-457200">
              <a:buSzPct val="100000"/>
              <a:buFont typeface="Arial" pitchFamily="34" charset="0"/>
              <a:buChar char="•"/>
            </a:pPr>
            <a:r>
              <a:rPr lang="en-US" sz="2800" dirty="0" smtClean="0"/>
              <a:t>Synchronization (</a:t>
            </a:r>
            <a:r>
              <a:rPr lang="en-US" sz="2800" dirty="0"/>
              <a:t>Clock, Order)</a:t>
            </a:r>
          </a:p>
          <a:p>
            <a:pPr marL="457200" indent="-457200">
              <a:buSzPct val="100000"/>
              <a:buFont typeface="Arial" pitchFamily="34" charset="0"/>
              <a:buChar char="•"/>
            </a:pPr>
            <a:r>
              <a:rPr lang="en-US" sz="2800" dirty="0" smtClean="0"/>
              <a:t>Performance Analysis (</a:t>
            </a:r>
            <a:r>
              <a:rPr lang="en-US" sz="2800" dirty="0"/>
              <a:t>S</a:t>
            </a:r>
            <a:r>
              <a:rPr lang="en-US" sz="2800" dirty="0" smtClean="0"/>
              <a:t>caling, Fault Tolerance)</a:t>
            </a:r>
          </a:p>
          <a:p>
            <a:pPr marL="457200" indent="-457200">
              <a:buClr>
                <a:srgbClr val="C00000"/>
              </a:buClr>
              <a:buFont typeface="Wingdings" pitchFamily="2" charset="2"/>
              <a:buChar char="§"/>
            </a:pPr>
            <a:endParaRPr lang="en-US" sz="2800" dirty="0">
              <a:solidFill>
                <a:srgbClr val="000000"/>
              </a:solidFill>
            </a:endParaRPr>
          </a:p>
        </p:txBody>
      </p:sp>
    </p:spTree>
    <p:extLst>
      <p:ext uri="{BB962C8B-B14F-4D97-AF65-F5344CB8AC3E}">
        <p14:creationId xmlns:p14="http://schemas.microsoft.com/office/powerpoint/2010/main" val="381125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7">
                                            <p:txEl>
                                              <p:pRg st="2" end="2"/>
                                            </p:txEl>
                                          </p:spTgt>
                                        </p:tgtEl>
                                        <p:attrNameLst>
                                          <p:attrName>style.opacity</p:attrName>
                                        </p:attrNameLst>
                                      </p:cBhvr>
                                      <p:to>
                                        <p:strVal val="0.5"/>
                                      </p:to>
                                    </p:set>
                                    <p:animEffect filter="image" prLst="opacity: 0.5">
                                      <p:cBhvr rctx="IE">
                                        <p:cTn id="7" dur="indefinite"/>
                                        <p:tgtEl>
                                          <p:spTgt spid="17">
                                            <p:txEl>
                                              <p:pRg st="2" end="2"/>
                                            </p:txEl>
                                          </p:spTgt>
                                        </p:tgtEl>
                                      </p:cBhvr>
                                    </p:animEffect>
                                  </p:childTnLst>
                                </p:cTn>
                              </p:par>
                              <p:par>
                                <p:cTn id="8" presetID="9" presetClass="emph" presetSubtype="0" nodeType="withEffect">
                                  <p:stCondLst>
                                    <p:cond delay="0"/>
                                  </p:stCondLst>
                                  <p:childTnLst>
                                    <p:set>
                                      <p:cBhvr rctx="PPT">
                                        <p:cTn id="9" dur="indefinite"/>
                                        <p:tgtEl>
                                          <p:spTgt spid="17">
                                            <p:txEl>
                                              <p:pRg st="3" end="3"/>
                                            </p:txEl>
                                          </p:spTgt>
                                        </p:tgtEl>
                                        <p:attrNameLst>
                                          <p:attrName>style.opacity</p:attrName>
                                        </p:attrNameLst>
                                      </p:cBhvr>
                                      <p:to>
                                        <p:strVal val="0.5"/>
                                      </p:to>
                                    </p:set>
                                    <p:animEffect filter="image" prLst="opacity: 0.5">
                                      <p:cBhvr rctx="IE">
                                        <p:cTn id="10" dur="indefinite"/>
                                        <p:tgtEl>
                                          <p:spTgt spid="17">
                                            <p:txEl>
                                              <p:pRg st="3" end="3"/>
                                            </p:txEl>
                                          </p:spTgt>
                                        </p:tgtEl>
                                      </p:cBhvr>
                                    </p:animEffect>
                                  </p:childTnLst>
                                </p:cTn>
                              </p:par>
                              <p:par>
                                <p:cTn id="11" presetID="9" presetClass="emph" presetSubtype="0" nodeType="withEffect">
                                  <p:stCondLst>
                                    <p:cond delay="0"/>
                                  </p:stCondLst>
                                  <p:childTnLst>
                                    <p:set>
                                      <p:cBhvr rctx="PPT">
                                        <p:cTn id="12" dur="indefinite"/>
                                        <p:tgtEl>
                                          <p:spTgt spid="17">
                                            <p:txEl>
                                              <p:pRg st="4" end="4"/>
                                            </p:txEl>
                                          </p:spTgt>
                                        </p:tgtEl>
                                        <p:attrNameLst>
                                          <p:attrName>style.opacity</p:attrName>
                                        </p:attrNameLst>
                                      </p:cBhvr>
                                      <p:to>
                                        <p:strVal val="0.5"/>
                                      </p:to>
                                    </p:set>
                                    <p:animEffect filter="image" prLst="opacity: 0.5">
                                      <p:cBhvr rctx="IE">
                                        <p:cTn id="13" dur="indefinite"/>
                                        <p:tgtEl>
                                          <p:spTgt spid="17">
                                            <p:txEl>
                                              <p:pRg st="4" end="4"/>
                                            </p:txEl>
                                          </p:spTgt>
                                        </p:tgtEl>
                                      </p:cBhvr>
                                    </p:animEffect>
                                  </p:childTnLst>
                                </p:cTn>
                              </p:par>
                              <p:par>
                                <p:cTn id="14" presetID="9" presetClass="emph" presetSubtype="0" nodeType="withEffect">
                                  <p:stCondLst>
                                    <p:cond delay="0"/>
                                  </p:stCondLst>
                                  <p:childTnLst>
                                    <p:set>
                                      <p:cBhvr rctx="PPT">
                                        <p:cTn id="15" dur="indefinite"/>
                                        <p:tgtEl>
                                          <p:spTgt spid="17">
                                            <p:txEl>
                                              <p:pRg st="5" end="5"/>
                                            </p:txEl>
                                          </p:spTgt>
                                        </p:tgtEl>
                                        <p:attrNameLst>
                                          <p:attrName>style.opacity</p:attrName>
                                        </p:attrNameLst>
                                      </p:cBhvr>
                                      <p:to>
                                        <p:strVal val="0.5"/>
                                      </p:to>
                                    </p:set>
                                    <p:animEffect filter="image" prLst="opacity: 0.5">
                                      <p:cBhvr rctx="IE">
                                        <p:cTn id="16" dur="indefinite"/>
                                        <p:tgtEl>
                                          <p:spTgt spid="17">
                                            <p:txEl>
                                              <p:pRg st="5" end="5"/>
                                            </p:txEl>
                                          </p:spTgt>
                                        </p:tgtEl>
                                      </p:cBhvr>
                                    </p:animEffect>
                                  </p:childTnLst>
                                </p:cTn>
                              </p:par>
                              <p:par>
                                <p:cTn id="17" presetID="9" presetClass="emph" presetSubtype="0" nodeType="withEffect">
                                  <p:stCondLst>
                                    <p:cond delay="0"/>
                                  </p:stCondLst>
                                  <p:childTnLst>
                                    <p:set>
                                      <p:cBhvr rctx="PPT">
                                        <p:cTn id="18" dur="indefinite"/>
                                        <p:tgtEl>
                                          <p:spTgt spid="17">
                                            <p:txEl>
                                              <p:pRg st="6" end="6"/>
                                            </p:txEl>
                                          </p:spTgt>
                                        </p:tgtEl>
                                        <p:attrNameLst>
                                          <p:attrName>style.opacity</p:attrName>
                                        </p:attrNameLst>
                                      </p:cBhvr>
                                      <p:to>
                                        <p:strVal val="0.5"/>
                                      </p:to>
                                    </p:set>
                                    <p:animEffect filter="image" prLst="opacity: 0.5">
                                      <p:cBhvr rctx="IE">
                                        <p:cTn id="19" dur="indefinite"/>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allel%20Flow.jpg"/>
          <p:cNvPicPr>
            <a:picLocks noChangeAspect="1"/>
          </p:cNvPicPr>
          <p:nvPr/>
        </p:nvPicPr>
        <p:blipFill>
          <a:blip r:embed="rId3" cstate="print"/>
          <a:stretch>
            <a:fillRect/>
          </a:stretch>
        </p:blipFill>
        <p:spPr>
          <a:xfrm>
            <a:off x="1143000" y="0"/>
            <a:ext cx="6858000" cy="6858000"/>
          </a:xfrm>
          <a:prstGeom prst="rect">
            <a:avLst/>
          </a:prstGeom>
        </p:spPr>
      </p:pic>
    </p:spTree>
    <p:extLst>
      <p:ext uri="{BB962C8B-B14F-4D97-AF65-F5344CB8AC3E}">
        <p14:creationId xmlns:p14="http://schemas.microsoft.com/office/powerpoint/2010/main" val="288169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838200" y="1183210"/>
            <a:ext cx="7544860" cy="5217590"/>
          </a:xfrm>
          <a:prstGeom prst="rect">
            <a:avLst/>
          </a:prstGeom>
          <a:noFill/>
          <a:ln w="9525">
            <a:noFill/>
            <a:miter lim="800000"/>
            <a:headEnd/>
            <a:tailEnd/>
          </a:ln>
        </p:spPr>
      </p:pic>
      <p:sp>
        <p:nvSpPr>
          <p:cNvPr id="4" name="TextBox 3"/>
          <p:cNvSpPr txBox="1"/>
          <p:nvPr/>
        </p:nvSpPr>
        <p:spPr>
          <a:xfrm>
            <a:off x="2636256" y="152400"/>
            <a:ext cx="4267515" cy="830997"/>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Scope of Communications</a:t>
            </a:r>
          </a:p>
          <a:p>
            <a:r>
              <a:rPr lang="en-US" dirty="0"/>
              <a:t>Point-to-Point vs. Collective</a:t>
            </a:r>
          </a:p>
        </p:txBody>
      </p:sp>
    </p:spTree>
    <p:extLst>
      <p:ext uri="{BB962C8B-B14F-4D97-AF65-F5344CB8AC3E}">
        <p14:creationId xmlns:p14="http://schemas.microsoft.com/office/powerpoint/2010/main" val="1988951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FFF6C-AE4E-4FE6-A064-67A5E3D5DC7A}" type="slidenum">
              <a:rPr lang="en-US" smtClean="0">
                <a:solidFill>
                  <a:srgbClr val="D6ECFF"/>
                </a:solidFill>
              </a:rPr>
              <a:pPr/>
              <a:t>18</a:t>
            </a:fld>
            <a:endParaRPr lang="en-US">
              <a:solidFill>
                <a:srgbClr val="D6ECFF"/>
              </a:solidFill>
            </a:endParaRPr>
          </a:p>
        </p:txBody>
      </p:sp>
      <p:pic>
        <p:nvPicPr>
          <p:cNvPr id="3" name="Picture 2" descr="helloWorldParallelCallgraph.gif"/>
          <p:cNvPicPr>
            <a:picLocks noChangeAspect="1"/>
          </p:cNvPicPr>
          <p:nvPr/>
        </p:nvPicPr>
        <p:blipFill>
          <a:blip r:embed="rId3" cstate="print"/>
          <a:stretch>
            <a:fillRect/>
          </a:stretch>
        </p:blipFill>
        <p:spPr>
          <a:xfrm>
            <a:off x="0" y="533400"/>
            <a:ext cx="9144000" cy="6324600"/>
          </a:xfrm>
          <a:prstGeom prst="rect">
            <a:avLst/>
          </a:prstGeom>
        </p:spPr>
      </p:pic>
      <p:sp>
        <p:nvSpPr>
          <p:cNvPr id="4" name="TextBox 3"/>
          <p:cNvSpPr txBox="1"/>
          <p:nvPr/>
        </p:nvSpPr>
        <p:spPr>
          <a:xfrm>
            <a:off x="2680282" y="-76200"/>
            <a:ext cx="3980577"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Overhead and Complexity</a:t>
            </a:r>
          </a:p>
        </p:txBody>
      </p:sp>
    </p:spTree>
    <p:extLst>
      <p:ext uri="{BB962C8B-B14F-4D97-AF65-F5344CB8AC3E}">
        <p14:creationId xmlns:p14="http://schemas.microsoft.com/office/powerpoint/2010/main" val="328526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1981200"/>
            <a:ext cx="86868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Message </a:t>
            </a:r>
            <a:r>
              <a:rPr lang="en-US" altLang="en-US" dirty="0">
                <a:solidFill>
                  <a:srgbClr val="92D050"/>
                </a:solidFill>
                <a:latin typeface="+mj-lt"/>
                <a:ea typeface="+mj-ea"/>
                <a:cs typeface="+mj-cs"/>
              </a:rPr>
              <a:t>Passing </a:t>
            </a:r>
            <a:r>
              <a:rPr lang="en-US" altLang="en-US" dirty="0">
                <a:solidFill>
                  <a:srgbClr val="92D050"/>
                </a:solidFill>
                <a:latin typeface="+mj-lt"/>
                <a:ea typeface="+mj-ea"/>
                <a:cs typeface="+mj-cs"/>
              </a:rPr>
              <a:t>Interface (MPI)</a:t>
            </a:r>
            <a:endParaRPr lang="en-US" altLang="en-US" dirty="0">
              <a:solidFill>
                <a:srgbClr val="92D050"/>
              </a:solidFill>
              <a:latin typeface="+mj-lt"/>
              <a:ea typeface="+mj-ea"/>
              <a:cs typeface="+mj-cs"/>
            </a:endParaRPr>
          </a:p>
        </p:txBody>
      </p:sp>
      <p:sp>
        <p:nvSpPr>
          <p:cNvPr id="3075" name="Rectangle 3"/>
          <p:cNvSpPr>
            <a:spLocks noGrp="1" noChangeArrowheads="1"/>
          </p:cNvSpPr>
          <p:nvPr>
            <p:ph type="subTitle" idx="1"/>
          </p:nvPr>
        </p:nvSpPr>
        <p:spPr>
          <a:xfrm>
            <a:off x="1143000" y="3200400"/>
            <a:ext cx="6934200" cy="1752600"/>
          </a:xfrm>
          <a:noFill/>
          <a:ln/>
        </p:spPr>
        <p:txBody>
          <a:bodyPr/>
          <a:lstStyle/>
          <a:p>
            <a:pPr marL="342900" indent="-342900"/>
            <a:r>
              <a:rPr lang="en-US" altLang="en-US" sz="4000" b="1" dirty="0"/>
              <a:t>Portable Parallel Programs</a:t>
            </a:r>
          </a:p>
        </p:txBody>
      </p:sp>
      <p:sp>
        <p:nvSpPr>
          <p:cNvPr id="5" name="TextBox 4"/>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367460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438400" y="0"/>
            <a:ext cx="4419600" cy="912114"/>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Seven Questions</a:t>
            </a:r>
          </a:p>
        </p:txBody>
      </p:sp>
      <p:pic>
        <p:nvPicPr>
          <p:cNvPr id="5" name="Picture 4" descr="Berkley_View_Bridge.jpg"/>
          <p:cNvPicPr>
            <a:picLocks noChangeAspect="1"/>
          </p:cNvPicPr>
          <p:nvPr/>
        </p:nvPicPr>
        <p:blipFill>
          <a:blip r:embed="rId3" cstate="print"/>
          <a:stretch>
            <a:fillRect/>
          </a:stretch>
        </p:blipFill>
        <p:spPr>
          <a:xfrm>
            <a:off x="0" y="838200"/>
            <a:ext cx="9144000" cy="5105400"/>
          </a:xfrm>
          <a:prstGeom prst="rect">
            <a:avLst/>
          </a:prstGeom>
          <a:ln>
            <a:noFill/>
          </a:ln>
          <a:effectLst>
            <a:softEdge rad="112500"/>
          </a:effectLst>
        </p:spPr>
      </p:pic>
      <p:sp>
        <p:nvSpPr>
          <p:cNvPr id="3" name="TextBox 2"/>
          <p:cNvSpPr txBox="1"/>
          <p:nvPr/>
        </p:nvSpPr>
        <p:spPr>
          <a:xfrm>
            <a:off x="3962400" y="6394936"/>
            <a:ext cx="4989123" cy="276999"/>
          </a:xfrm>
          <a:prstGeom prst="rect">
            <a:avLst/>
          </a:prstGeom>
          <a:noFill/>
        </p:spPr>
        <p:txBody>
          <a:bodyPr wrap="none" rtlCol="0">
            <a:spAutoFit/>
          </a:bodyPr>
          <a:lstStyle/>
          <a:p>
            <a:r>
              <a:rPr lang="en-US" sz="1200" i="1" dirty="0" smtClean="0">
                <a:solidFill>
                  <a:schemeClr val="accent4">
                    <a:lumMod val="10000"/>
                  </a:schemeClr>
                </a:solidFill>
              </a:rPr>
              <a:t>The Landscape of Parallel Computing Research</a:t>
            </a:r>
            <a:r>
              <a:rPr lang="en-US" sz="1200" i="1" dirty="0" smtClean="0">
                <a:solidFill>
                  <a:schemeClr val="tx1">
                    <a:lumMod val="65000"/>
                  </a:schemeClr>
                </a:solidFill>
              </a:rPr>
              <a:t>: </a:t>
            </a:r>
            <a:r>
              <a:rPr lang="en-US" sz="1200" i="1" dirty="0" smtClean="0">
                <a:solidFill>
                  <a:schemeClr val="tx1">
                    <a:lumMod val="65000"/>
                  </a:schemeClr>
                </a:solidFill>
                <a:hlinkClick r:id="rId4"/>
              </a:rPr>
              <a:t>A View from Berkeley</a:t>
            </a:r>
            <a:endParaRPr lang="en-US" sz="1200" i="1" dirty="0">
              <a:solidFill>
                <a:schemeClr val="tx1">
                  <a:lumMod val="65000"/>
                </a:schemeClr>
              </a:solidFill>
            </a:endParaRPr>
          </a:p>
        </p:txBody>
      </p:sp>
    </p:spTree>
    <p:extLst>
      <p:ext uri="{BB962C8B-B14F-4D97-AF65-F5344CB8AC3E}">
        <p14:creationId xmlns:p14="http://schemas.microsoft.com/office/powerpoint/2010/main" val="3498356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Basic Send/Receive</a:t>
            </a:r>
          </a:p>
        </p:txBody>
      </p:sp>
      <p:sp>
        <p:nvSpPr>
          <p:cNvPr id="23555" name="Rectangle 3"/>
          <p:cNvSpPr>
            <a:spLocks noGrp="1" noChangeArrowheads="1"/>
          </p:cNvSpPr>
          <p:nvPr>
            <p:ph type="body" idx="1"/>
          </p:nvPr>
        </p:nvSpPr>
        <p:spPr>
          <a:xfrm>
            <a:off x="762000" y="1547018"/>
            <a:ext cx="8229600" cy="4525963"/>
          </a:xfrm>
        </p:spPr>
        <p:txBody>
          <a:bodyPr/>
          <a:lstStyle/>
          <a:p>
            <a:r>
              <a:rPr lang="en-US" altLang="en-US" sz="2000" dirty="0"/>
              <a:t>We need to fill in the details </a:t>
            </a:r>
            <a:r>
              <a:rPr lang="en-US" altLang="en-US" sz="2000" dirty="0" smtClean="0"/>
              <a:t>in:</a:t>
            </a:r>
            <a:endParaRPr lang="en-US" altLang="en-US" sz="2000" dirty="0"/>
          </a:p>
          <a:p>
            <a:endParaRPr lang="en-US" altLang="en-US" dirty="0"/>
          </a:p>
          <a:p>
            <a:endParaRPr lang="en-US" altLang="en-US" dirty="0"/>
          </a:p>
          <a:p>
            <a:endParaRPr lang="en-US" altLang="en-US" dirty="0"/>
          </a:p>
          <a:p>
            <a:r>
              <a:rPr lang="en-US" altLang="en-US" sz="2000" dirty="0"/>
              <a:t>Things that need specifying:</a:t>
            </a:r>
          </a:p>
          <a:p>
            <a:pPr lvl="1">
              <a:buSzPct val="50000"/>
              <a:buFont typeface="Wingdings" pitchFamily="2" charset="2"/>
              <a:buChar char="q"/>
            </a:pPr>
            <a:r>
              <a:rPr lang="en-US" altLang="en-US" sz="2000" dirty="0"/>
              <a:t>How will “data” be described?</a:t>
            </a:r>
          </a:p>
          <a:p>
            <a:pPr lvl="1">
              <a:buSzPct val="50000"/>
              <a:buFont typeface="Wingdings" pitchFamily="2" charset="2"/>
              <a:buChar char="q"/>
            </a:pPr>
            <a:r>
              <a:rPr lang="en-US" altLang="en-US" sz="2000" dirty="0"/>
              <a:t>How will processes be identified?</a:t>
            </a:r>
          </a:p>
          <a:p>
            <a:pPr lvl="1">
              <a:buSzPct val="50000"/>
              <a:buFont typeface="Wingdings" pitchFamily="2" charset="2"/>
              <a:buChar char="q"/>
            </a:pPr>
            <a:r>
              <a:rPr lang="en-US" altLang="en-US" sz="2000" dirty="0"/>
              <a:t>How will the receiver recognize/screen messages?</a:t>
            </a:r>
          </a:p>
          <a:p>
            <a:pPr lvl="1">
              <a:buSzPct val="50000"/>
              <a:buFont typeface="Wingdings" pitchFamily="2" charset="2"/>
              <a:buChar char="q"/>
            </a:pPr>
            <a:r>
              <a:rPr lang="en-US" altLang="en-US" sz="2000" dirty="0"/>
              <a:t>What will it mean for these operations to complete?</a:t>
            </a:r>
          </a:p>
        </p:txBody>
      </p:sp>
      <p:grpSp>
        <p:nvGrpSpPr>
          <p:cNvPr id="23556" name="Group 4"/>
          <p:cNvGrpSpPr>
            <a:grpSpLocks/>
          </p:cNvGrpSpPr>
          <p:nvPr/>
        </p:nvGrpSpPr>
        <p:grpSpPr bwMode="auto">
          <a:xfrm>
            <a:off x="1752600" y="2514600"/>
            <a:ext cx="4991100" cy="1295400"/>
            <a:chOff x="1392" y="3312"/>
            <a:chExt cx="3144" cy="816"/>
          </a:xfrm>
        </p:grpSpPr>
        <p:sp>
          <p:nvSpPr>
            <p:cNvPr id="23557" name="Text Box 5"/>
            <p:cNvSpPr txBox="1">
              <a:spLocks noChangeArrowheads="1"/>
            </p:cNvSpPr>
            <p:nvPr/>
          </p:nvSpPr>
          <p:spPr bwMode="auto">
            <a:xfrm>
              <a:off x="1392" y="3312"/>
              <a:ext cx="6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Process 0</a:t>
              </a:r>
            </a:p>
          </p:txBody>
        </p:sp>
        <p:sp>
          <p:nvSpPr>
            <p:cNvPr id="23558" name="Text Box 6"/>
            <p:cNvSpPr txBox="1">
              <a:spLocks noChangeArrowheads="1"/>
            </p:cNvSpPr>
            <p:nvPr/>
          </p:nvSpPr>
          <p:spPr bwMode="auto">
            <a:xfrm>
              <a:off x="3248" y="3328"/>
              <a:ext cx="6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Process 1</a:t>
              </a:r>
            </a:p>
          </p:txBody>
        </p:sp>
        <p:sp>
          <p:nvSpPr>
            <p:cNvPr id="23559" name="Line 7"/>
            <p:cNvSpPr>
              <a:spLocks noChangeShapeType="1"/>
            </p:cNvSpPr>
            <p:nvPr/>
          </p:nvSpPr>
          <p:spPr bwMode="auto">
            <a:xfrm>
              <a:off x="2640" y="3360"/>
              <a:ext cx="0" cy="7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Text Box 8"/>
            <p:cNvSpPr txBox="1">
              <a:spLocks noChangeArrowheads="1"/>
            </p:cNvSpPr>
            <p:nvPr/>
          </p:nvSpPr>
          <p:spPr bwMode="auto">
            <a:xfrm>
              <a:off x="1392" y="3600"/>
              <a:ext cx="9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Courier" pitchFamily="49" charset="0"/>
                </a:rPr>
                <a:t>Send(data)</a:t>
              </a:r>
              <a:endParaRPr lang="en-US" altLang="en-US" sz="1800" b="1"/>
            </a:p>
          </p:txBody>
        </p:sp>
        <p:sp>
          <p:nvSpPr>
            <p:cNvPr id="23561" name="Text Box 9"/>
            <p:cNvSpPr txBox="1">
              <a:spLocks noChangeArrowheads="1"/>
            </p:cNvSpPr>
            <p:nvPr/>
          </p:nvSpPr>
          <p:spPr bwMode="auto">
            <a:xfrm>
              <a:off x="3302" y="3817"/>
              <a:ext cx="123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Courier" pitchFamily="49" charset="0"/>
                </a:rPr>
                <a:t>Receive(data)</a:t>
              </a:r>
              <a:endParaRPr lang="en-US" altLang="en-US" sz="1800"/>
            </a:p>
          </p:txBody>
        </p:sp>
        <p:sp>
          <p:nvSpPr>
            <p:cNvPr id="23562" name="Line 10"/>
            <p:cNvSpPr>
              <a:spLocks noChangeShapeType="1"/>
            </p:cNvSpPr>
            <p:nvPr/>
          </p:nvSpPr>
          <p:spPr bwMode="auto">
            <a:xfrm>
              <a:off x="2352" y="3696"/>
              <a:ext cx="768" cy="19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TextBox 11"/>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347754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76200"/>
            <a:ext cx="82296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What is message passing?</a:t>
            </a:r>
          </a:p>
        </p:txBody>
      </p:sp>
      <p:sp>
        <p:nvSpPr>
          <p:cNvPr id="82947" name="Rectangle 3"/>
          <p:cNvSpPr>
            <a:spLocks noGrp="1" noChangeArrowheads="1"/>
          </p:cNvSpPr>
          <p:nvPr>
            <p:ph type="body" idx="1"/>
          </p:nvPr>
        </p:nvSpPr>
        <p:spPr>
          <a:xfrm>
            <a:off x="647700" y="1676400"/>
            <a:ext cx="7848600" cy="609600"/>
          </a:xfrm>
          <a:noFill/>
          <a:ln/>
        </p:spPr>
        <p:txBody>
          <a:bodyPr lIns="92075" tIns="46038" rIns="92075" bIns="46038"/>
          <a:lstStyle/>
          <a:p>
            <a:r>
              <a:rPr lang="en-US" altLang="en-US" sz="2000" dirty="0"/>
              <a:t>Data transfer plus synchronization</a:t>
            </a:r>
          </a:p>
        </p:txBody>
      </p:sp>
      <p:sp>
        <p:nvSpPr>
          <p:cNvPr id="82948" name="Rectangle 4"/>
          <p:cNvSpPr>
            <a:spLocks noChangeArrowheads="1"/>
          </p:cNvSpPr>
          <p:nvPr/>
        </p:nvSpPr>
        <p:spPr bwMode="auto">
          <a:xfrm>
            <a:off x="647700" y="5410200"/>
            <a:ext cx="78486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tx1"/>
              </a:buClr>
              <a:buFontTx/>
              <a:buChar char="•"/>
            </a:pPr>
            <a:r>
              <a:rPr lang="en-US" altLang="en-US" sz="2000" dirty="0">
                <a:latin typeface="Arial" charset="0"/>
              </a:rPr>
              <a:t>Requires cooperation of sender and receiver</a:t>
            </a:r>
          </a:p>
          <a:p>
            <a:pPr>
              <a:spcBef>
                <a:spcPct val="20000"/>
              </a:spcBef>
              <a:buClr>
                <a:schemeClr val="tx1"/>
              </a:buClr>
              <a:buFontTx/>
              <a:buChar char="•"/>
            </a:pPr>
            <a:r>
              <a:rPr lang="en-US" altLang="en-US" sz="2000" dirty="0">
                <a:latin typeface="Arial" charset="0"/>
              </a:rPr>
              <a:t>Cooperation not always apparent in code</a:t>
            </a:r>
          </a:p>
        </p:txBody>
      </p:sp>
      <p:grpSp>
        <p:nvGrpSpPr>
          <p:cNvPr id="82949" name="Group 5"/>
          <p:cNvGrpSpPr>
            <a:grpSpLocks/>
          </p:cNvGrpSpPr>
          <p:nvPr/>
        </p:nvGrpSpPr>
        <p:grpSpPr bwMode="auto">
          <a:xfrm>
            <a:off x="2063750" y="2444750"/>
            <a:ext cx="1206500" cy="444500"/>
            <a:chOff x="1300" y="1540"/>
            <a:chExt cx="760" cy="280"/>
          </a:xfrm>
        </p:grpSpPr>
        <p:sp>
          <p:nvSpPr>
            <p:cNvPr id="82950" name="Rectangle 6"/>
            <p:cNvSpPr>
              <a:spLocks noChangeArrowheads="1"/>
            </p:cNvSpPr>
            <p:nvPr/>
          </p:nvSpPr>
          <p:spPr bwMode="auto">
            <a:xfrm>
              <a:off x="1300" y="1540"/>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51" name="Rectangle 7"/>
            <p:cNvSpPr>
              <a:spLocks noChangeArrowheads="1"/>
            </p:cNvSpPr>
            <p:nvPr/>
          </p:nvSpPr>
          <p:spPr bwMode="auto">
            <a:xfrm>
              <a:off x="1478" y="1598"/>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sp>
        <p:nvSpPr>
          <p:cNvPr id="82952" name="Rectangle 8"/>
          <p:cNvSpPr>
            <a:spLocks noChangeArrowheads="1"/>
          </p:cNvSpPr>
          <p:nvPr/>
        </p:nvSpPr>
        <p:spPr bwMode="auto">
          <a:xfrm>
            <a:off x="1050925" y="2536825"/>
            <a:ext cx="973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400">
                <a:latin typeface="Arial" charset="0"/>
              </a:rPr>
              <a:t>Process 0</a:t>
            </a:r>
          </a:p>
        </p:txBody>
      </p:sp>
      <p:sp>
        <p:nvSpPr>
          <p:cNvPr id="82953" name="Rectangle 9"/>
          <p:cNvSpPr>
            <a:spLocks noChangeArrowheads="1"/>
          </p:cNvSpPr>
          <p:nvPr/>
        </p:nvSpPr>
        <p:spPr bwMode="auto">
          <a:xfrm>
            <a:off x="1050925" y="3756025"/>
            <a:ext cx="973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400">
                <a:latin typeface="Arial" charset="0"/>
              </a:rPr>
              <a:t>Process 1</a:t>
            </a:r>
          </a:p>
        </p:txBody>
      </p:sp>
      <p:grpSp>
        <p:nvGrpSpPr>
          <p:cNvPr id="82954" name="Group 10"/>
          <p:cNvGrpSpPr>
            <a:grpSpLocks/>
          </p:cNvGrpSpPr>
          <p:nvPr/>
        </p:nvGrpSpPr>
        <p:grpSpPr bwMode="auto">
          <a:xfrm>
            <a:off x="3389313" y="2536825"/>
            <a:ext cx="1335087" cy="1273175"/>
            <a:chOff x="2135" y="1598"/>
            <a:chExt cx="841" cy="802"/>
          </a:xfrm>
        </p:grpSpPr>
        <p:sp>
          <p:nvSpPr>
            <p:cNvPr id="82955" name="Rectangle 11"/>
            <p:cNvSpPr>
              <a:spLocks noChangeArrowheads="1"/>
            </p:cNvSpPr>
            <p:nvPr/>
          </p:nvSpPr>
          <p:spPr bwMode="auto">
            <a:xfrm>
              <a:off x="2135" y="1598"/>
              <a:ext cx="74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400">
                  <a:latin typeface="Arial" charset="0"/>
                </a:rPr>
                <a:t>May I Send?</a:t>
              </a:r>
            </a:p>
          </p:txBody>
        </p:sp>
        <p:sp>
          <p:nvSpPr>
            <p:cNvPr id="82956" name="Line 12"/>
            <p:cNvSpPr>
              <a:spLocks noChangeShapeType="1"/>
            </p:cNvSpPr>
            <p:nvPr/>
          </p:nvSpPr>
          <p:spPr bwMode="auto">
            <a:xfrm>
              <a:off x="2448" y="1776"/>
              <a:ext cx="528" cy="624"/>
            </a:xfrm>
            <a:prstGeom prst="line">
              <a:avLst/>
            </a:prstGeom>
            <a:noFill/>
            <a:ln w="76200">
              <a:solidFill>
                <a:schemeClr val="accent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957" name="Group 13"/>
          <p:cNvGrpSpPr>
            <a:grpSpLocks/>
          </p:cNvGrpSpPr>
          <p:nvPr/>
        </p:nvGrpSpPr>
        <p:grpSpPr bwMode="auto">
          <a:xfrm>
            <a:off x="5699125" y="2743200"/>
            <a:ext cx="625475" cy="1317625"/>
            <a:chOff x="3590" y="1728"/>
            <a:chExt cx="394" cy="830"/>
          </a:xfrm>
        </p:grpSpPr>
        <p:sp>
          <p:nvSpPr>
            <p:cNvPr id="82958" name="Rectangle 14"/>
            <p:cNvSpPr>
              <a:spLocks noChangeArrowheads="1"/>
            </p:cNvSpPr>
            <p:nvPr/>
          </p:nvSpPr>
          <p:spPr bwMode="auto">
            <a:xfrm>
              <a:off x="3590" y="2366"/>
              <a:ext cx="30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r"/>
              <a:r>
                <a:rPr lang="en-US" altLang="en-US" sz="1400">
                  <a:latin typeface="Arial" charset="0"/>
                </a:rPr>
                <a:t>Yes</a:t>
              </a:r>
            </a:p>
          </p:txBody>
        </p:sp>
        <p:sp>
          <p:nvSpPr>
            <p:cNvPr id="82959" name="Line 15"/>
            <p:cNvSpPr>
              <a:spLocks noChangeShapeType="1"/>
            </p:cNvSpPr>
            <p:nvPr/>
          </p:nvSpPr>
          <p:spPr bwMode="auto">
            <a:xfrm flipV="1">
              <a:off x="3792" y="1728"/>
              <a:ext cx="192" cy="624"/>
            </a:xfrm>
            <a:prstGeom prst="line">
              <a:avLst/>
            </a:prstGeom>
            <a:noFill/>
            <a:ln w="76200">
              <a:solidFill>
                <a:schemeClr val="accent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960" name="Group 16"/>
          <p:cNvGrpSpPr>
            <a:grpSpLocks/>
          </p:cNvGrpSpPr>
          <p:nvPr/>
        </p:nvGrpSpPr>
        <p:grpSpPr bwMode="auto">
          <a:xfrm>
            <a:off x="6407150" y="2444750"/>
            <a:ext cx="1206500" cy="444500"/>
            <a:chOff x="4036" y="1540"/>
            <a:chExt cx="760" cy="280"/>
          </a:xfrm>
        </p:grpSpPr>
        <p:sp>
          <p:nvSpPr>
            <p:cNvPr id="82961" name="Rectangle 17"/>
            <p:cNvSpPr>
              <a:spLocks noChangeArrowheads="1"/>
            </p:cNvSpPr>
            <p:nvPr/>
          </p:nvSpPr>
          <p:spPr bwMode="auto">
            <a:xfrm>
              <a:off x="4036" y="1540"/>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2" name="Rectangle 18"/>
            <p:cNvSpPr>
              <a:spLocks noChangeArrowheads="1"/>
            </p:cNvSpPr>
            <p:nvPr/>
          </p:nvSpPr>
          <p:spPr bwMode="auto">
            <a:xfrm>
              <a:off x="4214" y="1590"/>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63" name="Group 19"/>
          <p:cNvGrpSpPr>
            <a:grpSpLocks/>
          </p:cNvGrpSpPr>
          <p:nvPr/>
        </p:nvGrpSpPr>
        <p:grpSpPr bwMode="auto">
          <a:xfrm>
            <a:off x="6559550" y="2597150"/>
            <a:ext cx="1206500" cy="444500"/>
            <a:chOff x="4132" y="1636"/>
            <a:chExt cx="760" cy="280"/>
          </a:xfrm>
        </p:grpSpPr>
        <p:sp>
          <p:nvSpPr>
            <p:cNvPr id="82964" name="Rectangle 20"/>
            <p:cNvSpPr>
              <a:spLocks noChangeArrowheads="1"/>
            </p:cNvSpPr>
            <p:nvPr/>
          </p:nvSpPr>
          <p:spPr bwMode="auto">
            <a:xfrm>
              <a:off x="4132" y="1636"/>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5" name="Rectangle 21"/>
            <p:cNvSpPr>
              <a:spLocks noChangeArrowheads="1"/>
            </p:cNvSpPr>
            <p:nvPr/>
          </p:nvSpPr>
          <p:spPr bwMode="auto">
            <a:xfrm>
              <a:off x="4310" y="1686"/>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66" name="Group 22"/>
          <p:cNvGrpSpPr>
            <a:grpSpLocks/>
          </p:cNvGrpSpPr>
          <p:nvPr/>
        </p:nvGrpSpPr>
        <p:grpSpPr bwMode="auto">
          <a:xfrm>
            <a:off x="6711950" y="2749550"/>
            <a:ext cx="1206500" cy="444500"/>
            <a:chOff x="4228" y="1732"/>
            <a:chExt cx="760" cy="280"/>
          </a:xfrm>
        </p:grpSpPr>
        <p:sp>
          <p:nvSpPr>
            <p:cNvPr id="82967" name="Rectangle 23"/>
            <p:cNvSpPr>
              <a:spLocks noChangeArrowheads="1"/>
            </p:cNvSpPr>
            <p:nvPr/>
          </p:nvSpPr>
          <p:spPr bwMode="auto">
            <a:xfrm>
              <a:off x="4228" y="1732"/>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8" name="Rectangle 24"/>
            <p:cNvSpPr>
              <a:spLocks noChangeArrowheads="1"/>
            </p:cNvSpPr>
            <p:nvPr/>
          </p:nvSpPr>
          <p:spPr bwMode="auto">
            <a:xfrm>
              <a:off x="4406" y="1782"/>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69" name="Group 25"/>
          <p:cNvGrpSpPr>
            <a:grpSpLocks/>
          </p:cNvGrpSpPr>
          <p:nvPr/>
        </p:nvGrpSpPr>
        <p:grpSpPr bwMode="auto">
          <a:xfrm>
            <a:off x="6864350" y="2901950"/>
            <a:ext cx="1206500" cy="444500"/>
            <a:chOff x="4324" y="1828"/>
            <a:chExt cx="760" cy="280"/>
          </a:xfrm>
        </p:grpSpPr>
        <p:sp>
          <p:nvSpPr>
            <p:cNvPr id="82970" name="Rectangle 26"/>
            <p:cNvSpPr>
              <a:spLocks noChangeArrowheads="1"/>
            </p:cNvSpPr>
            <p:nvPr/>
          </p:nvSpPr>
          <p:spPr bwMode="auto">
            <a:xfrm>
              <a:off x="4324" y="1828"/>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71" name="Rectangle 27"/>
            <p:cNvSpPr>
              <a:spLocks noChangeArrowheads="1"/>
            </p:cNvSpPr>
            <p:nvPr/>
          </p:nvSpPr>
          <p:spPr bwMode="auto">
            <a:xfrm>
              <a:off x="4502" y="1878"/>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72" name="Group 28"/>
          <p:cNvGrpSpPr>
            <a:grpSpLocks/>
          </p:cNvGrpSpPr>
          <p:nvPr/>
        </p:nvGrpSpPr>
        <p:grpSpPr bwMode="auto">
          <a:xfrm>
            <a:off x="7016750" y="3054350"/>
            <a:ext cx="1206500" cy="444500"/>
            <a:chOff x="4420" y="1924"/>
            <a:chExt cx="760" cy="280"/>
          </a:xfrm>
        </p:grpSpPr>
        <p:sp>
          <p:nvSpPr>
            <p:cNvPr id="82973" name="Rectangle 29"/>
            <p:cNvSpPr>
              <a:spLocks noChangeArrowheads="1"/>
            </p:cNvSpPr>
            <p:nvPr/>
          </p:nvSpPr>
          <p:spPr bwMode="auto">
            <a:xfrm>
              <a:off x="4420" y="1924"/>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74" name="Rectangle 30"/>
            <p:cNvSpPr>
              <a:spLocks noChangeArrowheads="1"/>
            </p:cNvSpPr>
            <p:nvPr/>
          </p:nvSpPr>
          <p:spPr bwMode="auto">
            <a:xfrm>
              <a:off x="4598" y="1974"/>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75" name="Group 31"/>
          <p:cNvGrpSpPr>
            <a:grpSpLocks/>
          </p:cNvGrpSpPr>
          <p:nvPr/>
        </p:nvGrpSpPr>
        <p:grpSpPr bwMode="auto">
          <a:xfrm>
            <a:off x="7169150" y="3206750"/>
            <a:ext cx="1206500" cy="444500"/>
            <a:chOff x="4516" y="2020"/>
            <a:chExt cx="760" cy="280"/>
          </a:xfrm>
        </p:grpSpPr>
        <p:sp>
          <p:nvSpPr>
            <p:cNvPr id="82976" name="Rectangle 32"/>
            <p:cNvSpPr>
              <a:spLocks noChangeArrowheads="1"/>
            </p:cNvSpPr>
            <p:nvPr/>
          </p:nvSpPr>
          <p:spPr bwMode="auto">
            <a:xfrm>
              <a:off x="4516" y="2020"/>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77" name="Rectangle 33"/>
            <p:cNvSpPr>
              <a:spLocks noChangeArrowheads="1"/>
            </p:cNvSpPr>
            <p:nvPr/>
          </p:nvSpPr>
          <p:spPr bwMode="auto">
            <a:xfrm>
              <a:off x="4694" y="2070"/>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78" name="Group 34"/>
          <p:cNvGrpSpPr>
            <a:grpSpLocks/>
          </p:cNvGrpSpPr>
          <p:nvPr/>
        </p:nvGrpSpPr>
        <p:grpSpPr bwMode="auto">
          <a:xfrm>
            <a:off x="7321550" y="3359150"/>
            <a:ext cx="1206500" cy="444500"/>
            <a:chOff x="4612" y="2116"/>
            <a:chExt cx="760" cy="280"/>
          </a:xfrm>
        </p:grpSpPr>
        <p:sp>
          <p:nvSpPr>
            <p:cNvPr id="82979" name="Rectangle 35"/>
            <p:cNvSpPr>
              <a:spLocks noChangeArrowheads="1"/>
            </p:cNvSpPr>
            <p:nvPr/>
          </p:nvSpPr>
          <p:spPr bwMode="auto">
            <a:xfrm>
              <a:off x="4612" y="2116"/>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80" name="Rectangle 36"/>
            <p:cNvSpPr>
              <a:spLocks noChangeArrowheads="1"/>
            </p:cNvSpPr>
            <p:nvPr/>
          </p:nvSpPr>
          <p:spPr bwMode="auto">
            <a:xfrm>
              <a:off x="4790" y="2166"/>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grpSp>
        <p:nvGrpSpPr>
          <p:cNvPr id="82981" name="Group 37"/>
          <p:cNvGrpSpPr>
            <a:grpSpLocks/>
          </p:cNvGrpSpPr>
          <p:nvPr/>
        </p:nvGrpSpPr>
        <p:grpSpPr bwMode="auto">
          <a:xfrm>
            <a:off x="7473950" y="3511550"/>
            <a:ext cx="1206500" cy="444500"/>
            <a:chOff x="4708" y="2212"/>
            <a:chExt cx="760" cy="280"/>
          </a:xfrm>
        </p:grpSpPr>
        <p:sp>
          <p:nvSpPr>
            <p:cNvPr id="82982" name="Rectangle 38"/>
            <p:cNvSpPr>
              <a:spLocks noChangeArrowheads="1"/>
            </p:cNvSpPr>
            <p:nvPr/>
          </p:nvSpPr>
          <p:spPr bwMode="auto">
            <a:xfrm>
              <a:off x="4708" y="2212"/>
              <a:ext cx="760" cy="28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83" name="Rectangle 39"/>
            <p:cNvSpPr>
              <a:spLocks noChangeArrowheads="1"/>
            </p:cNvSpPr>
            <p:nvPr/>
          </p:nvSpPr>
          <p:spPr bwMode="auto">
            <a:xfrm>
              <a:off x="4886" y="2262"/>
              <a:ext cx="3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400" b="1">
                  <a:latin typeface="Arial" charset="0"/>
                </a:rPr>
                <a:t>Data</a:t>
              </a:r>
            </a:p>
          </p:txBody>
        </p:sp>
      </p:grpSp>
      <p:sp>
        <p:nvSpPr>
          <p:cNvPr id="82984" name="Rectangle 40"/>
          <p:cNvSpPr>
            <a:spLocks noChangeArrowheads="1"/>
          </p:cNvSpPr>
          <p:nvPr/>
        </p:nvSpPr>
        <p:spPr bwMode="auto">
          <a:xfrm>
            <a:off x="1812925" y="441801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latin typeface="Arial" charset="0"/>
              </a:rPr>
              <a:t>Time</a:t>
            </a:r>
          </a:p>
        </p:txBody>
      </p:sp>
      <p:sp>
        <p:nvSpPr>
          <p:cNvPr id="82985" name="Line 41"/>
          <p:cNvSpPr>
            <a:spLocks noChangeShapeType="1"/>
          </p:cNvSpPr>
          <p:nvPr/>
        </p:nvSpPr>
        <p:spPr bwMode="auto">
          <a:xfrm>
            <a:off x="2438400" y="4572000"/>
            <a:ext cx="52578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Box 42"/>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33659467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499"/>
                                          </p:stCondLst>
                                        </p:cTn>
                                        <p:tgtEl>
                                          <p:spTgt spid="82954"/>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nodeType="afterEffect">
                                  <p:stCondLst>
                                    <p:cond delay="1000"/>
                                  </p:stCondLst>
                                  <p:childTnLst>
                                    <p:set>
                                      <p:cBhvr>
                                        <p:cTn id="9" dur="1" fill="hold">
                                          <p:stCondLst>
                                            <p:cond delay="499"/>
                                          </p:stCondLst>
                                        </p:cTn>
                                        <p:tgtEl>
                                          <p:spTgt spid="82957"/>
                                        </p:tgtEl>
                                        <p:attrNameLst>
                                          <p:attrName>style.visibility</p:attrName>
                                        </p:attrNameLst>
                                      </p:cBhvr>
                                      <p:to>
                                        <p:strVal val="visible"/>
                                      </p:to>
                                    </p:set>
                                  </p:childTnLst>
                                </p:cTn>
                              </p:par>
                            </p:childTnLst>
                          </p:cTn>
                        </p:par>
                        <p:par>
                          <p:cTn id="10" fill="hold" nodeType="afterGroup">
                            <p:stCondLst>
                              <p:cond delay="3000"/>
                            </p:stCondLst>
                            <p:childTnLst>
                              <p:par>
                                <p:cTn id="11" presetID="1" presetClass="entr" presetSubtype="0" fill="hold" nodeType="afterEffect">
                                  <p:stCondLst>
                                    <p:cond delay="1000"/>
                                  </p:stCondLst>
                                  <p:childTnLst>
                                    <p:set>
                                      <p:cBhvr>
                                        <p:cTn id="12" dur="1" fill="hold">
                                          <p:stCondLst>
                                            <p:cond delay="499"/>
                                          </p:stCondLst>
                                        </p:cTn>
                                        <p:tgtEl>
                                          <p:spTgt spid="82960"/>
                                        </p:tgtEl>
                                        <p:attrNameLst>
                                          <p:attrName>style.visibility</p:attrName>
                                        </p:attrNameLst>
                                      </p:cBhvr>
                                      <p:to>
                                        <p:strVal val="visible"/>
                                      </p:to>
                                    </p:set>
                                  </p:childTnLst>
                                </p:cTn>
                              </p:par>
                            </p:childTnLst>
                          </p:cTn>
                        </p:par>
                        <p:par>
                          <p:cTn id="13" fill="hold" nodeType="afterGroup">
                            <p:stCondLst>
                              <p:cond delay="4500"/>
                            </p:stCondLst>
                            <p:childTnLst>
                              <p:par>
                                <p:cTn id="14" presetID="1" presetClass="entr" presetSubtype="0" fill="hold" nodeType="afterEffect">
                                  <p:stCondLst>
                                    <p:cond delay="1000"/>
                                  </p:stCondLst>
                                  <p:childTnLst>
                                    <p:set>
                                      <p:cBhvr>
                                        <p:cTn id="15" dur="1" fill="hold">
                                          <p:stCondLst>
                                            <p:cond delay="499"/>
                                          </p:stCondLst>
                                        </p:cTn>
                                        <p:tgtEl>
                                          <p:spTgt spid="82963"/>
                                        </p:tgtEl>
                                        <p:attrNameLst>
                                          <p:attrName>style.visibility</p:attrName>
                                        </p:attrNameLst>
                                      </p:cBhvr>
                                      <p:to>
                                        <p:strVal val="visible"/>
                                      </p:to>
                                    </p:set>
                                  </p:childTnLst>
                                </p:cTn>
                              </p:par>
                            </p:childTnLst>
                          </p:cTn>
                        </p:par>
                        <p:par>
                          <p:cTn id="16" fill="hold" nodeType="afterGroup">
                            <p:stCondLst>
                              <p:cond delay="6000"/>
                            </p:stCondLst>
                            <p:childTnLst>
                              <p:par>
                                <p:cTn id="17" presetID="1" presetClass="entr" presetSubtype="0" fill="hold" nodeType="afterEffect">
                                  <p:stCondLst>
                                    <p:cond delay="1000"/>
                                  </p:stCondLst>
                                  <p:childTnLst>
                                    <p:set>
                                      <p:cBhvr>
                                        <p:cTn id="18" dur="1" fill="hold">
                                          <p:stCondLst>
                                            <p:cond delay="499"/>
                                          </p:stCondLst>
                                        </p:cTn>
                                        <p:tgtEl>
                                          <p:spTgt spid="82966"/>
                                        </p:tgtEl>
                                        <p:attrNameLst>
                                          <p:attrName>style.visibility</p:attrName>
                                        </p:attrNameLst>
                                      </p:cBhvr>
                                      <p:to>
                                        <p:strVal val="visible"/>
                                      </p:to>
                                    </p:set>
                                  </p:childTnLst>
                                </p:cTn>
                              </p:par>
                            </p:childTnLst>
                          </p:cTn>
                        </p:par>
                        <p:par>
                          <p:cTn id="19" fill="hold" nodeType="afterGroup">
                            <p:stCondLst>
                              <p:cond delay="7500"/>
                            </p:stCondLst>
                            <p:childTnLst>
                              <p:par>
                                <p:cTn id="20" presetID="1" presetClass="entr" presetSubtype="0" fill="hold" nodeType="afterEffect">
                                  <p:stCondLst>
                                    <p:cond delay="1000"/>
                                  </p:stCondLst>
                                  <p:childTnLst>
                                    <p:set>
                                      <p:cBhvr>
                                        <p:cTn id="21" dur="1" fill="hold">
                                          <p:stCondLst>
                                            <p:cond delay="499"/>
                                          </p:stCondLst>
                                        </p:cTn>
                                        <p:tgtEl>
                                          <p:spTgt spid="82969"/>
                                        </p:tgtEl>
                                        <p:attrNameLst>
                                          <p:attrName>style.visibility</p:attrName>
                                        </p:attrNameLst>
                                      </p:cBhvr>
                                      <p:to>
                                        <p:strVal val="visible"/>
                                      </p:to>
                                    </p:set>
                                  </p:childTnLst>
                                </p:cTn>
                              </p:par>
                            </p:childTnLst>
                          </p:cTn>
                        </p:par>
                        <p:par>
                          <p:cTn id="22" fill="hold" nodeType="afterGroup">
                            <p:stCondLst>
                              <p:cond delay="9000"/>
                            </p:stCondLst>
                            <p:childTnLst>
                              <p:par>
                                <p:cTn id="23" presetID="1" presetClass="entr" presetSubtype="0" fill="hold" nodeType="afterEffect">
                                  <p:stCondLst>
                                    <p:cond delay="1000"/>
                                  </p:stCondLst>
                                  <p:childTnLst>
                                    <p:set>
                                      <p:cBhvr>
                                        <p:cTn id="24" dur="1" fill="hold">
                                          <p:stCondLst>
                                            <p:cond delay="499"/>
                                          </p:stCondLst>
                                        </p:cTn>
                                        <p:tgtEl>
                                          <p:spTgt spid="82972"/>
                                        </p:tgtEl>
                                        <p:attrNameLst>
                                          <p:attrName>style.visibility</p:attrName>
                                        </p:attrNameLst>
                                      </p:cBhvr>
                                      <p:to>
                                        <p:strVal val="visible"/>
                                      </p:to>
                                    </p:set>
                                  </p:childTnLst>
                                </p:cTn>
                              </p:par>
                            </p:childTnLst>
                          </p:cTn>
                        </p:par>
                        <p:par>
                          <p:cTn id="25" fill="hold" nodeType="afterGroup">
                            <p:stCondLst>
                              <p:cond delay="10500"/>
                            </p:stCondLst>
                            <p:childTnLst>
                              <p:par>
                                <p:cTn id="26" presetID="1" presetClass="entr" presetSubtype="0" fill="hold" nodeType="afterEffect">
                                  <p:stCondLst>
                                    <p:cond delay="1000"/>
                                  </p:stCondLst>
                                  <p:childTnLst>
                                    <p:set>
                                      <p:cBhvr>
                                        <p:cTn id="27" dur="1" fill="hold">
                                          <p:stCondLst>
                                            <p:cond delay="499"/>
                                          </p:stCondLst>
                                        </p:cTn>
                                        <p:tgtEl>
                                          <p:spTgt spid="82975"/>
                                        </p:tgtEl>
                                        <p:attrNameLst>
                                          <p:attrName>style.visibility</p:attrName>
                                        </p:attrNameLst>
                                      </p:cBhvr>
                                      <p:to>
                                        <p:strVal val="visible"/>
                                      </p:to>
                                    </p:set>
                                  </p:childTnLst>
                                </p:cTn>
                              </p:par>
                            </p:childTnLst>
                          </p:cTn>
                        </p:par>
                        <p:par>
                          <p:cTn id="28" fill="hold" nodeType="afterGroup">
                            <p:stCondLst>
                              <p:cond delay="12000"/>
                            </p:stCondLst>
                            <p:childTnLst>
                              <p:par>
                                <p:cTn id="29" presetID="1" presetClass="entr" presetSubtype="0" fill="hold" nodeType="afterEffect">
                                  <p:stCondLst>
                                    <p:cond delay="1000"/>
                                  </p:stCondLst>
                                  <p:childTnLst>
                                    <p:set>
                                      <p:cBhvr>
                                        <p:cTn id="30" dur="1" fill="hold">
                                          <p:stCondLst>
                                            <p:cond delay="499"/>
                                          </p:stCondLst>
                                        </p:cTn>
                                        <p:tgtEl>
                                          <p:spTgt spid="82978"/>
                                        </p:tgtEl>
                                        <p:attrNameLst>
                                          <p:attrName>style.visibility</p:attrName>
                                        </p:attrNameLst>
                                      </p:cBhvr>
                                      <p:to>
                                        <p:strVal val="visible"/>
                                      </p:to>
                                    </p:set>
                                  </p:childTnLst>
                                </p:cTn>
                              </p:par>
                            </p:childTnLst>
                          </p:cTn>
                        </p:par>
                        <p:par>
                          <p:cTn id="31" fill="hold" nodeType="afterGroup">
                            <p:stCondLst>
                              <p:cond delay="13500"/>
                            </p:stCondLst>
                            <p:childTnLst>
                              <p:par>
                                <p:cTn id="32" presetID="1" presetClass="entr" presetSubtype="0" fill="hold" nodeType="afterEffect">
                                  <p:stCondLst>
                                    <p:cond delay="1000"/>
                                  </p:stCondLst>
                                  <p:childTnLst>
                                    <p:set>
                                      <p:cBhvr>
                                        <p:cTn id="33" dur="1" fill="hold">
                                          <p:stCondLst>
                                            <p:cond delay="499"/>
                                          </p:stCondLst>
                                        </p:cTn>
                                        <p:tgtEl>
                                          <p:spTgt spid="82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1027"/>
          <p:cNvSpPr>
            <a:spLocks noGrp="1" noChangeArrowheads="1"/>
          </p:cNvSpPr>
          <p:nvPr>
            <p:ph type="body" idx="1"/>
          </p:nvPr>
        </p:nvSpPr>
        <p:spPr>
          <a:xfrm>
            <a:off x="685800" y="1524000"/>
            <a:ext cx="7848600" cy="1905000"/>
          </a:xfrm>
        </p:spPr>
        <p:txBody>
          <a:bodyPr/>
          <a:lstStyle/>
          <a:p>
            <a:r>
              <a:rPr lang="en-US" altLang="en-US" sz="2000" dirty="0"/>
              <a:t>Send a large message from process 0 to process 1</a:t>
            </a:r>
          </a:p>
          <a:p>
            <a:pPr lvl="1">
              <a:buSzPct val="50000"/>
              <a:buFont typeface="Wingdings" pitchFamily="2" charset="2"/>
              <a:buChar char="q"/>
            </a:pPr>
            <a:r>
              <a:rPr lang="en-US" altLang="en-US" sz="2000" dirty="0"/>
              <a:t>If there is insufficient storage at the destination, the send must wait for the user to provide the memory space (through a receive)</a:t>
            </a:r>
          </a:p>
          <a:p>
            <a:r>
              <a:rPr lang="en-US" altLang="en-US" sz="2000" dirty="0"/>
              <a:t>What happens </a:t>
            </a:r>
            <a:r>
              <a:rPr lang="en-US" altLang="en-US" sz="2000" dirty="0" smtClean="0"/>
              <a:t>with:</a:t>
            </a:r>
            <a:r>
              <a:rPr lang="en-US" altLang="en-US" sz="2400" dirty="0"/>
              <a:t/>
            </a:r>
            <a:br>
              <a:rPr lang="en-US" altLang="en-US" sz="2400" dirty="0"/>
            </a:br>
            <a:r>
              <a:rPr lang="en-US" altLang="en-US" sz="2400" dirty="0"/>
              <a:t/>
            </a:r>
            <a:br>
              <a:rPr lang="en-US" altLang="en-US" sz="2400" dirty="0"/>
            </a:br>
            <a:r>
              <a:rPr lang="en-US" altLang="en-US" sz="2400" dirty="0"/>
              <a:t/>
            </a:r>
            <a:br>
              <a:rPr lang="en-US" altLang="en-US" sz="2400" dirty="0"/>
            </a:br>
            <a:r>
              <a:rPr lang="en-US" altLang="en-US" sz="2400" dirty="0"/>
              <a:t/>
            </a:r>
            <a:br>
              <a:rPr lang="en-US" altLang="en-US" sz="2400" dirty="0"/>
            </a:br>
            <a:endParaRPr lang="en-US" altLang="en-US" sz="2400" dirty="0"/>
          </a:p>
          <a:p>
            <a:pPr marL="0" indent="0">
              <a:buNone/>
            </a:pPr>
            <a:endParaRPr lang="en-US" altLang="en-US" sz="2400" dirty="0"/>
          </a:p>
        </p:txBody>
      </p:sp>
      <p:sp>
        <p:nvSpPr>
          <p:cNvPr id="100354" name="Rectangle 1026"/>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Sources of Deadlocks</a:t>
            </a:r>
          </a:p>
        </p:txBody>
      </p:sp>
      <p:grpSp>
        <p:nvGrpSpPr>
          <p:cNvPr id="100356" name="Group 1028"/>
          <p:cNvGrpSpPr>
            <a:grpSpLocks/>
          </p:cNvGrpSpPr>
          <p:nvPr/>
        </p:nvGrpSpPr>
        <p:grpSpPr bwMode="auto">
          <a:xfrm>
            <a:off x="1447800" y="3352800"/>
            <a:ext cx="5943600" cy="1552575"/>
            <a:chOff x="864" y="3098"/>
            <a:chExt cx="3744" cy="978"/>
          </a:xfrm>
        </p:grpSpPr>
        <p:sp>
          <p:nvSpPr>
            <p:cNvPr id="100357" name="Text Box 1029"/>
            <p:cNvSpPr txBox="1">
              <a:spLocks noChangeArrowheads="1"/>
            </p:cNvSpPr>
            <p:nvPr/>
          </p:nvSpPr>
          <p:spPr bwMode="auto">
            <a:xfrm>
              <a:off x="1382" y="3098"/>
              <a:ext cx="92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Process 0</a:t>
              </a:r>
            </a:p>
            <a:p>
              <a:endParaRPr lang="en-US" altLang="en-US"/>
            </a:p>
            <a:p>
              <a:r>
                <a:rPr lang="en-US" altLang="en-US" b="1">
                  <a:latin typeface="Courier New" pitchFamily="49" charset="0"/>
                </a:rPr>
                <a:t>Send(1)</a:t>
              </a:r>
            </a:p>
            <a:p>
              <a:r>
                <a:rPr lang="en-US" altLang="en-US" b="1">
                  <a:latin typeface="Courier New" pitchFamily="49" charset="0"/>
                </a:rPr>
                <a:t>Recv(1)</a:t>
              </a:r>
              <a:endParaRPr lang="en-US" altLang="en-US"/>
            </a:p>
          </p:txBody>
        </p:sp>
        <p:sp>
          <p:nvSpPr>
            <p:cNvPr id="100358" name="Text Box 1030"/>
            <p:cNvSpPr txBox="1">
              <a:spLocks noChangeArrowheads="1"/>
            </p:cNvSpPr>
            <p:nvPr/>
          </p:nvSpPr>
          <p:spPr bwMode="auto">
            <a:xfrm>
              <a:off x="2928" y="3098"/>
              <a:ext cx="92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Process 1</a:t>
              </a:r>
            </a:p>
            <a:p>
              <a:endParaRPr lang="en-US" altLang="en-US"/>
            </a:p>
            <a:p>
              <a:r>
                <a:rPr lang="en-US" altLang="en-US" b="1">
                  <a:latin typeface="Courier New" pitchFamily="49" charset="0"/>
                </a:rPr>
                <a:t>Send(0)</a:t>
              </a:r>
            </a:p>
            <a:p>
              <a:r>
                <a:rPr lang="en-US" altLang="en-US" b="1">
                  <a:latin typeface="Courier New" pitchFamily="49" charset="0"/>
                </a:rPr>
                <a:t>Recv(0)</a:t>
              </a:r>
            </a:p>
          </p:txBody>
        </p:sp>
        <p:sp>
          <p:nvSpPr>
            <p:cNvPr id="100359" name="Line 1031"/>
            <p:cNvSpPr>
              <a:spLocks noChangeShapeType="1"/>
            </p:cNvSpPr>
            <p:nvPr/>
          </p:nvSpPr>
          <p:spPr bwMode="auto">
            <a:xfrm>
              <a:off x="864" y="3456"/>
              <a:ext cx="37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360" name="Text Box 1032"/>
          <p:cNvSpPr txBox="1">
            <a:spLocks noChangeArrowheads="1"/>
          </p:cNvSpPr>
          <p:nvPr/>
        </p:nvSpPr>
        <p:spPr bwMode="auto">
          <a:xfrm>
            <a:off x="381000" y="4892814"/>
            <a:ext cx="7696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7388" indent="-352425">
              <a:defRPr sz="2400">
                <a:solidFill>
                  <a:schemeClr val="tx1"/>
                </a:solidFill>
                <a:latin typeface="Times New Roman" pitchFamily="18" charset="0"/>
              </a:defRPr>
            </a:lvl1pPr>
            <a:lvl2pPr marL="1208088">
              <a:defRPr sz="2400">
                <a:solidFill>
                  <a:schemeClr val="tx1"/>
                </a:solidFill>
                <a:latin typeface="Times New Roman" pitchFamily="18" charset="0"/>
              </a:defRPr>
            </a:lvl2pPr>
            <a:lvl3pPr marL="1322388">
              <a:defRPr sz="2400">
                <a:solidFill>
                  <a:schemeClr val="tx1"/>
                </a:solidFill>
                <a:latin typeface="Times New Roman" pitchFamily="18" charset="0"/>
              </a:defRPr>
            </a:lvl3pPr>
            <a:lvl4pPr marL="1436688">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buFontTx/>
              <a:buChar char="•"/>
            </a:pPr>
            <a:r>
              <a:rPr lang="en-US" altLang="en-US" sz="2000" dirty="0">
                <a:latin typeface="Arial" charset="0"/>
              </a:rPr>
              <a:t>This is called “unsafe” because it depends on the availability of system buffers</a:t>
            </a:r>
            <a:r>
              <a:rPr lang="en-US" altLang="en-US" sz="2000" dirty="0"/>
              <a:t> </a:t>
            </a:r>
          </a:p>
        </p:txBody>
      </p:sp>
      <p:sp>
        <p:nvSpPr>
          <p:cNvPr id="10" name="TextBox 9"/>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28366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Some Solutions to the “unsafe” Problem</a:t>
            </a:r>
          </a:p>
        </p:txBody>
      </p:sp>
      <p:sp>
        <p:nvSpPr>
          <p:cNvPr id="90115" name="Rectangle 3"/>
          <p:cNvSpPr>
            <a:spLocks noGrp="1" noChangeArrowheads="1"/>
          </p:cNvSpPr>
          <p:nvPr>
            <p:ph type="body" idx="1"/>
          </p:nvPr>
        </p:nvSpPr>
        <p:spPr>
          <a:xfrm>
            <a:off x="1143000" y="1600200"/>
            <a:ext cx="7772400" cy="482600"/>
          </a:xfrm>
        </p:spPr>
        <p:txBody>
          <a:bodyPr/>
          <a:lstStyle/>
          <a:p>
            <a:r>
              <a:rPr lang="en-US" altLang="en-US" sz="2000" dirty="0"/>
              <a:t>Order the operations more carefully:</a:t>
            </a:r>
          </a:p>
        </p:txBody>
      </p:sp>
      <p:grpSp>
        <p:nvGrpSpPr>
          <p:cNvPr id="90117" name="Group 5"/>
          <p:cNvGrpSpPr>
            <a:grpSpLocks/>
          </p:cNvGrpSpPr>
          <p:nvPr/>
        </p:nvGrpSpPr>
        <p:grpSpPr bwMode="auto">
          <a:xfrm>
            <a:off x="1676400" y="1981200"/>
            <a:ext cx="5943600" cy="1552575"/>
            <a:chOff x="864" y="3098"/>
            <a:chExt cx="3744" cy="978"/>
          </a:xfrm>
        </p:grpSpPr>
        <p:sp>
          <p:nvSpPr>
            <p:cNvPr id="90118" name="Text Box 6"/>
            <p:cNvSpPr txBox="1">
              <a:spLocks noChangeArrowheads="1"/>
            </p:cNvSpPr>
            <p:nvPr/>
          </p:nvSpPr>
          <p:spPr bwMode="auto">
            <a:xfrm>
              <a:off x="1382" y="3098"/>
              <a:ext cx="92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Process 0</a:t>
              </a:r>
            </a:p>
            <a:p>
              <a:endParaRPr lang="en-US" altLang="en-US"/>
            </a:p>
            <a:p>
              <a:r>
                <a:rPr lang="en-US" altLang="en-US" b="1">
                  <a:latin typeface="Courier New" pitchFamily="49" charset="0"/>
                </a:rPr>
                <a:t>Send(1)</a:t>
              </a:r>
            </a:p>
            <a:p>
              <a:r>
                <a:rPr lang="en-US" altLang="en-US" b="1">
                  <a:latin typeface="Courier New" pitchFamily="49" charset="0"/>
                </a:rPr>
                <a:t>Recv(1)</a:t>
              </a:r>
              <a:endParaRPr lang="en-US" altLang="en-US"/>
            </a:p>
          </p:txBody>
        </p:sp>
        <p:sp>
          <p:nvSpPr>
            <p:cNvPr id="90119" name="Text Box 7"/>
            <p:cNvSpPr txBox="1">
              <a:spLocks noChangeArrowheads="1"/>
            </p:cNvSpPr>
            <p:nvPr/>
          </p:nvSpPr>
          <p:spPr bwMode="auto">
            <a:xfrm>
              <a:off x="2928" y="3098"/>
              <a:ext cx="921"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Process 1</a:t>
              </a:r>
            </a:p>
            <a:p>
              <a:endParaRPr lang="en-US" altLang="en-US"/>
            </a:p>
            <a:p>
              <a:r>
                <a:rPr lang="en-US" altLang="en-US" b="1">
                  <a:latin typeface="Courier New" pitchFamily="49" charset="0"/>
                </a:rPr>
                <a:t>Recv(0)</a:t>
              </a:r>
            </a:p>
            <a:p>
              <a:r>
                <a:rPr lang="en-US" altLang="en-US" b="1">
                  <a:latin typeface="Courier New" pitchFamily="49" charset="0"/>
                </a:rPr>
                <a:t>Send(0)</a:t>
              </a:r>
            </a:p>
          </p:txBody>
        </p:sp>
        <p:sp>
          <p:nvSpPr>
            <p:cNvPr id="90120" name="Line 8"/>
            <p:cNvSpPr>
              <a:spLocks noChangeShapeType="1"/>
            </p:cNvSpPr>
            <p:nvPr/>
          </p:nvSpPr>
          <p:spPr bwMode="auto">
            <a:xfrm>
              <a:off x="864" y="3456"/>
              <a:ext cx="37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0125" name="Rectangle 13"/>
          <p:cNvSpPr>
            <a:spLocks noChangeArrowheads="1"/>
          </p:cNvSpPr>
          <p:nvPr/>
        </p:nvSpPr>
        <p:spPr bwMode="auto">
          <a:xfrm>
            <a:off x="1143000" y="3533775"/>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r>
              <a:rPr lang="en-US" altLang="en-US" sz="2000" dirty="0"/>
              <a:t>Use non-blocking operations:</a:t>
            </a:r>
          </a:p>
        </p:txBody>
      </p:sp>
      <p:grpSp>
        <p:nvGrpSpPr>
          <p:cNvPr id="90126" name="Group 14"/>
          <p:cNvGrpSpPr>
            <a:grpSpLocks/>
          </p:cNvGrpSpPr>
          <p:nvPr/>
        </p:nvGrpSpPr>
        <p:grpSpPr bwMode="auto">
          <a:xfrm>
            <a:off x="1524000" y="4191000"/>
            <a:ext cx="5943600" cy="1917700"/>
            <a:chOff x="864" y="3098"/>
            <a:chExt cx="3744" cy="1208"/>
          </a:xfrm>
        </p:grpSpPr>
        <p:sp>
          <p:nvSpPr>
            <p:cNvPr id="90127" name="Text Box 15"/>
            <p:cNvSpPr txBox="1">
              <a:spLocks noChangeArrowheads="1"/>
            </p:cNvSpPr>
            <p:nvPr/>
          </p:nvSpPr>
          <p:spPr bwMode="auto">
            <a:xfrm>
              <a:off x="1382" y="3098"/>
              <a:ext cx="1036"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Process 0</a:t>
              </a:r>
            </a:p>
            <a:p>
              <a:endParaRPr lang="en-US" altLang="en-US" dirty="0"/>
            </a:p>
            <a:p>
              <a:r>
                <a:rPr lang="en-US" altLang="en-US" b="1" dirty="0" err="1">
                  <a:latin typeface="Courier New" pitchFamily="49" charset="0"/>
                </a:rPr>
                <a:t>Isend</a:t>
              </a:r>
              <a:r>
                <a:rPr lang="en-US" altLang="en-US" b="1" dirty="0">
                  <a:latin typeface="Courier New" pitchFamily="49" charset="0"/>
                </a:rPr>
                <a:t>(1)</a:t>
              </a:r>
            </a:p>
            <a:p>
              <a:r>
                <a:rPr lang="en-US" altLang="en-US" b="1" dirty="0" err="1">
                  <a:latin typeface="Courier New" pitchFamily="49" charset="0"/>
                </a:rPr>
                <a:t>Irecv</a:t>
              </a:r>
              <a:r>
                <a:rPr lang="en-US" altLang="en-US" b="1" dirty="0">
                  <a:latin typeface="Courier New" pitchFamily="49" charset="0"/>
                </a:rPr>
                <a:t>(1)</a:t>
              </a:r>
            </a:p>
            <a:p>
              <a:r>
                <a:rPr lang="en-US" altLang="en-US" b="1" dirty="0" err="1">
                  <a:latin typeface="Courier New" pitchFamily="49" charset="0"/>
                </a:rPr>
                <a:t>Waitall</a:t>
              </a:r>
              <a:endParaRPr lang="en-US" altLang="en-US" dirty="0"/>
            </a:p>
          </p:txBody>
        </p:sp>
        <p:sp>
          <p:nvSpPr>
            <p:cNvPr id="90128" name="Text Box 16"/>
            <p:cNvSpPr txBox="1">
              <a:spLocks noChangeArrowheads="1"/>
            </p:cNvSpPr>
            <p:nvPr/>
          </p:nvSpPr>
          <p:spPr bwMode="auto">
            <a:xfrm>
              <a:off x="2928" y="3098"/>
              <a:ext cx="1036"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Process 1</a:t>
              </a:r>
            </a:p>
            <a:p>
              <a:endParaRPr lang="en-US" altLang="en-US"/>
            </a:p>
            <a:p>
              <a:r>
                <a:rPr lang="en-US" altLang="en-US" b="1">
                  <a:latin typeface="Courier New" pitchFamily="49" charset="0"/>
                </a:rPr>
                <a:t>Isend(0)</a:t>
              </a:r>
            </a:p>
            <a:p>
              <a:r>
                <a:rPr lang="en-US" altLang="en-US" b="1">
                  <a:latin typeface="Courier New" pitchFamily="49" charset="0"/>
                </a:rPr>
                <a:t>Irecv(0)</a:t>
              </a:r>
            </a:p>
            <a:p>
              <a:r>
                <a:rPr lang="en-US" altLang="en-US" b="1">
                  <a:latin typeface="Courier New" pitchFamily="49" charset="0"/>
                </a:rPr>
                <a:t>Waitall</a:t>
              </a:r>
            </a:p>
          </p:txBody>
        </p:sp>
        <p:sp>
          <p:nvSpPr>
            <p:cNvPr id="90129" name="Line 17"/>
            <p:cNvSpPr>
              <a:spLocks noChangeShapeType="1"/>
            </p:cNvSpPr>
            <p:nvPr/>
          </p:nvSpPr>
          <p:spPr bwMode="auto">
            <a:xfrm>
              <a:off x="864" y="3456"/>
              <a:ext cx="37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TextBox 13"/>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43786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is Simple</a:t>
            </a:r>
          </a:p>
        </p:txBody>
      </p:sp>
      <p:sp>
        <p:nvSpPr>
          <p:cNvPr id="40963" name="Rectangle 3"/>
          <p:cNvSpPr>
            <a:spLocks noGrp="1" noChangeArrowheads="1"/>
          </p:cNvSpPr>
          <p:nvPr>
            <p:ph type="body" idx="1"/>
          </p:nvPr>
        </p:nvSpPr>
        <p:spPr>
          <a:xfrm>
            <a:off x="533400" y="1524000"/>
            <a:ext cx="8229600" cy="4525963"/>
          </a:xfrm>
        </p:spPr>
        <p:txBody>
          <a:bodyPr/>
          <a:lstStyle/>
          <a:p>
            <a:r>
              <a:rPr lang="en-US" altLang="en-US" sz="2000" dirty="0"/>
              <a:t>Many parallel programs can be written using just these six functions, only two of which are non-trivial:</a:t>
            </a:r>
          </a:p>
          <a:p>
            <a:pPr lvl="1">
              <a:lnSpc>
                <a:spcPct val="110000"/>
              </a:lnSpc>
              <a:buSzPct val="50000"/>
              <a:buFont typeface="Wingdings" pitchFamily="2" charset="2"/>
              <a:buChar char="q"/>
            </a:pPr>
            <a:r>
              <a:rPr lang="en-US" altLang="en-US" sz="2000" b="1" dirty="0">
                <a:latin typeface="Courier New" pitchFamily="49" charset="0"/>
              </a:rPr>
              <a:t>MPI_INIT</a:t>
            </a:r>
          </a:p>
          <a:p>
            <a:pPr lvl="1">
              <a:lnSpc>
                <a:spcPct val="110000"/>
              </a:lnSpc>
              <a:buSzPct val="50000"/>
              <a:buFont typeface="Wingdings" pitchFamily="2" charset="2"/>
              <a:buChar char="q"/>
            </a:pPr>
            <a:r>
              <a:rPr lang="en-US" altLang="en-US" sz="2000" b="1" dirty="0">
                <a:latin typeface="Courier New" pitchFamily="49" charset="0"/>
              </a:rPr>
              <a:t>MPI_FINALIZE</a:t>
            </a:r>
          </a:p>
          <a:p>
            <a:pPr lvl="1">
              <a:lnSpc>
                <a:spcPct val="110000"/>
              </a:lnSpc>
              <a:buSzPct val="50000"/>
              <a:buFont typeface="Wingdings" pitchFamily="2" charset="2"/>
              <a:buChar char="q"/>
            </a:pPr>
            <a:r>
              <a:rPr lang="en-US" altLang="en-US" sz="2000" b="1" dirty="0">
                <a:latin typeface="Courier New" pitchFamily="49" charset="0"/>
              </a:rPr>
              <a:t>MPI_COMM_SIZE</a:t>
            </a:r>
          </a:p>
          <a:p>
            <a:pPr lvl="1">
              <a:lnSpc>
                <a:spcPct val="110000"/>
              </a:lnSpc>
              <a:buSzPct val="50000"/>
              <a:buFont typeface="Wingdings" pitchFamily="2" charset="2"/>
              <a:buChar char="q"/>
            </a:pPr>
            <a:r>
              <a:rPr lang="en-US" altLang="en-US" sz="2000" b="1" dirty="0">
                <a:latin typeface="Courier New" pitchFamily="49" charset="0"/>
              </a:rPr>
              <a:t>MPI_COMM_RANK</a:t>
            </a:r>
          </a:p>
          <a:p>
            <a:pPr lvl="1">
              <a:lnSpc>
                <a:spcPct val="110000"/>
              </a:lnSpc>
              <a:buSzPct val="50000"/>
              <a:buFont typeface="Wingdings" pitchFamily="2" charset="2"/>
              <a:buChar char="q"/>
            </a:pPr>
            <a:r>
              <a:rPr lang="en-US" altLang="en-US" sz="2000" b="1" dirty="0">
                <a:latin typeface="Courier New" pitchFamily="49" charset="0"/>
              </a:rPr>
              <a:t>MPI_SEND</a:t>
            </a:r>
          </a:p>
          <a:p>
            <a:pPr lvl="1">
              <a:lnSpc>
                <a:spcPct val="110000"/>
              </a:lnSpc>
              <a:buSzPct val="50000"/>
              <a:buFont typeface="Wingdings" pitchFamily="2" charset="2"/>
              <a:buChar char="q"/>
            </a:pPr>
            <a:r>
              <a:rPr lang="en-US" altLang="en-US" sz="2000" b="1" dirty="0">
                <a:latin typeface="Courier New" pitchFamily="49" charset="0"/>
              </a:rPr>
              <a:t>MPI_RECV</a:t>
            </a:r>
          </a:p>
          <a:p>
            <a:pPr>
              <a:lnSpc>
                <a:spcPct val="110000"/>
              </a:lnSpc>
            </a:pPr>
            <a:r>
              <a:rPr lang="en-US" altLang="en-US" sz="2000" dirty="0"/>
              <a:t>Point-to-point (send/</a:t>
            </a:r>
            <a:r>
              <a:rPr lang="en-US" altLang="en-US" sz="2000" dirty="0" err="1"/>
              <a:t>recv</a:t>
            </a:r>
            <a:r>
              <a:rPr lang="en-US" altLang="en-US" sz="2000" dirty="0" smtClean="0"/>
              <a:t>)</a:t>
            </a:r>
          </a:p>
          <a:p>
            <a:pPr>
              <a:lnSpc>
                <a:spcPct val="110000"/>
              </a:lnSpc>
            </a:pPr>
            <a:r>
              <a:rPr lang="en-US" altLang="en-US" sz="2000" b="1" dirty="0" smtClean="0">
                <a:latin typeface="Courier New" pitchFamily="49" charset="0"/>
              </a:rPr>
              <a:t>Collective communication (broadcast)</a:t>
            </a:r>
            <a:endParaRPr lang="en-US" altLang="en-US" sz="2000" b="1" dirty="0">
              <a:latin typeface="Courier New" pitchFamily="49" charset="0"/>
            </a:endParaRPr>
          </a:p>
        </p:txBody>
      </p:sp>
      <p:sp>
        <p:nvSpPr>
          <p:cNvPr id="5" name="TextBox 4"/>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395800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200" y="304800"/>
            <a:ext cx="77724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Messages</a:t>
            </a:r>
          </a:p>
        </p:txBody>
      </p:sp>
      <p:sp>
        <p:nvSpPr>
          <p:cNvPr id="10243" name="Rectangle 3"/>
          <p:cNvSpPr>
            <a:spLocks noGrp="1" noChangeArrowheads="1"/>
          </p:cNvSpPr>
          <p:nvPr>
            <p:ph type="body" idx="1"/>
          </p:nvPr>
        </p:nvSpPr>
        <p:spPr>
          <a:xfrm>
            <a:off x="1447800" y="1524000"/>
            <a:ext cx="7772400" cy="5105400"/>
          </a:xfrm>
          <a:noFill/>
          <a:ln/>
        </p:spPr>
        <p:txBody>
          <a:bodyPr/>
          <a:lstStyle/>
          <a:p>
            <a:r>
              <a:rPr lang="en-US" altLang="en-US" sz="2000" dirty="0"/>
              <a:t>Message content,  a sequence of bytes</a:t>
            </a:r>
          </a:p>
          <a:p>
            <a:r>
              <a:rPr lang="en-US" altLang="en-US" sz="2000" dirty="0"/>
              <a:t>Message needs wrapper</a:t>
            </a:r>
          </a:p>
          <a:p>
            <a:pPr lvl="1">
              <a:buSzPct val="50000"/>
              <a:buFont typeface="Wingdings" pitchFamily="2" charset="2"/>
              <a:buChar char="q"/>
            </a:pPr>
            <a:r>
              <a:rPr lang="en-US" altLang="en-US" sz="2000" dirty="0"/>
              <a:t>analogous to an envelope for a letter</a:t>
            </a:r>
          </a:p>
          <a:p>
            <a:pPr marL="685800">
              <a:buFontTx/>
              <a:buNone/>
            </a:pPr>
            <a:r>
              <a:rPr lang="en-US" altLang="en-US" sz="2400" u="sng" dirty="0" smtClean="0"/>
              <a:t>Letter</a:t>
            </a:r>
            <a:r>
              <a:rPr lang="en-US" altLang="en-US" dirty="0"/>
              <a:t>			</a:t>
            </a:r>
            <a:r>
              <a:rPr lang="en-US" altLang="en-US" sz="2400" u="sng" dirty="0"/>
              <a:t>Message</a:t>
            </a:r>
            <a:endParaRPr lang="en-US" altLang="en-US" sz="2400" dirty="0"/>
          </a:p>
          <a:p>
            <a:pPr>
              <a:buFontTx/>
              <a:buNone/>
            </a:pPr>
            <a:r>
              <a:rPr lang="en-US" altLang="en-US" sz="2000" dirty="0"/>
              <a:t>	</a:t>
            </a:r>
            <a:r>
              <a:rPr lang="en-US" altLang="en-US" sz="2000" dirty="0">
                <a:solidFill>
                  <a:srgbClr val="FF9900"/>
                </a:solidFill>
              </a:rPr>
              <a:t>Address			</a:t>
            </a:r>
            <a:r>
              <a:rPr lang="en-US" altLang="en-US" sz="2000" dirty="0" smtClean="0">
                <a:solidFill>
                  <a:srgbClr val="FF9900"/>
                </a:solidFill>
              </a:rPr>
              <a:t>Destination</a:t>
            </a:r>
            <a:endParaRPr lang="en-US" altLang="en-US" sz="2000" dirty="0">
              <a:solidFill>
                <a:srgbClr val="FF9900"/>
              </a:solidFill>
            </a:endParaRPr>
          </a:p>
          <a:p>
            <a:pPr>
              <a:buFontTx/>
              <a:buNone/>
            </a:pPr>
            <a:r>
              <a:rPr lang="en-US" altLang="en-US" sz="2000" dirty="0">
                <a:solidFill>
                  <a:srgbClr val="FF9900"/>
                </a:solidFill>
              </a:rPr>
              <a:t>	Return Address		</a:t>
            </a:r>
            <a:r>
              <a:rPr lang="en-US" altLang="en-US" sz="2000" dirty="0" smtClean="0">
                <a:solidFill>
                  <a:srgbClr val="FF9900"/>
                </a:solidFill>
              </a:rPr>
              <a:t>Source</a:t>
            </a:r>
            <a:endParaRPr lang="en-US" altLang="en-US" sz="2000" dirty="0">
              <a:solidFill>
                <a:srgbClr val="FF9900"/>
              </a:solidFill>
            </a:endParaRPr>
          </a:p>
          <a:p>
            <a:pPr>
              <a:buFontTx/>
              <a:buNone/>
            </a:pPr>
            <a:r>
              <a:rPr lang="en-US" altLang="en-US" sz="2000" dirty="0">
                <a:solidFill>
                  <a:srgbClr val="FF9900"/>
                </a:solidFill>
              </a:rPr>
              <a:t>	Type of Mailing (class)	</a:t>
            </a:r>
            <a:r>
              <a:rPr lang="en-US" altLang="en-US" sz="2000" dirty="0" smtClean="0">
                <a:solidFill>
                  <a:srgbClr val="FF9900"/>
                </a:solidFill>
              </a:rPr>
              <a:t>Message </a:t>
            </a:r>
            <a:r>
              <a:rPr lang="en-US" altLang="en-US" sz="2000" dirty="0">
                <a:solidFill>
                  <a:srgbClr val="FF9900"/>
                </a:solidFill>
              </a:rPr>
              <a:t>type</a:t>
            </a:r>
          </a:p>
          <a:p>
            <a:pPr>
              <a:buFontTx/>
              <a:buNone/>
            </a:pPr>
            <a:r>
              <a:rPr lang="en-US" altLang="en-US" sz="2000" dirty="0">
                <a:solidFill>
                  <a:srgbClr val="FF9900"/>
                </a:solidFill>
              </a:rPr>
              <a:t>	Letter Weight		</a:t>
            </a:r>
            <a:r>
              <a:rPr lang="en-US" altLang="en-US" sz="2000" dirty="0" smtClean="0">
                <a:solidFill>
                  <a:srgbClr val="FF9900"/>
                </a:solidFill>
              </a:rPr>
              <a:t>Size </a:t>
            </a:r>
            <a:r>
              <a:rPr lang="en-US" altLang="en-US" sz="2000" dirty="0">
                <a:solidFill>
                  <a:srgbClr val="FF9900"/>
                </a:solidFill>
              </a:rPr>
              <a:t>(count)</a:t>
            </a:r>
          </a:p>
          <a:p>
            <a:pPr>
              <a:buFontTx/>
              <a:buNone/>
            </a:pPr>
            <a:r>
              <a:rPr lang="en-US" altLang="en-US" sz="2000" dirty="0">
                <a:solidFill>
                  <a:srgbClr val="FF9900"/>
                </a:solidFill>
              </a:rPr>
              <a:t>	Country			</a:t>
            </a:r>
            <a:r>
              <a:rPr lang="en-US" altLang="en-US" sz="2000" dirty="0" smtClean="0">
                <a:solidFill>
                  <a:srgbClr val="FF9900"/>
                </a:solidFill>
              </a:rPr>
              <a:t>Communicator</a:t>
            </a:r>
            <a:endParaRPr lang="en-US" altLang="en-US" sz="2000" dirty="0">
              <a:solidFill>
                <a:srgbClr val="FF9900"/>
              </a:solidFill>
            </a:endParaRPr>
          </a:p>
          <a:p>
            <a:pPr>
              <a:buFontTx/>
              <a:buNone/>
            </a:pPr>
            <a:r>
              <a:rPr lang="en-US" altLang="en-US" sz="2000" dirty="0">
                <a:solidFill>
                  <a:srgbClr val="FF9900"/>
                </a:solidFill>
              </a:rPr>
              <a:t>	Magazine			</a:t>
            </a:r>
            <a:r>
              <a:rPr lang="en-US" altLang="en-US" sz="2000" dirty="0" smtClean="0">
                <a:solidFill>
                  <a:srgbClr val="FF9900"/>
                </a:solidFill>
              </a:rPr>
              <a:t>Broadcast</a:t>
            </a:r>
            <a:endParaRPr lang="en-US" altLang="en-US" sz="2000" dirty="0">
              <a:solidFill>
                <a:srgbClr val="FF9900"/>
              </a:solidFill>
            </a:endParaRPr>
          </a:p>
          <a:p>
            <a:pPr>
              <a:buFontTx/>
              <a:buNone/>
            </a:pPr>
            <a:r>
              <a:rPr lang="en-US" altLang="en-US" sz="2000" dirty="0">
                <a:solidFill>
                  <a:srgbClr val="FF9900"/>
                </a:solidFill>
              </a:rPr>
              <a:t>	</a:t>
            </a:r>
          </a:p>
        </p:txBody>
      </p:sp>
      <p:sp>
        <p:nvSpPr>
          <p:cNvPr id="4" name="TextBox 3"/>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216499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A Minimal MPI Program (C)</a:t>
            </a:r>
          </a:p>
        </p:txBody>
      </p:sp>
      <p:sp>
        <p:nvSpPr>
          <p:cNvPr id="15363" name="Rectangle 3"/>
          <p:cNvSpPr>
            <a:spLocks noGrp="1" noChangeArrowheads="1"/>
          </p:cNvSpPr>
          <p:nvPr>
            <p:ph type="body" idx="1"/>
          </p:nvPr>
        </p:nvSpPr>
        <p:spPr>
          <a:xfrm>
            <a:off x="1752600" y="1524000"/>
            <a:ext cx="6477000" cy="4525963"/>
          </a:xfrm>
        </p:spPr>
        <p:txBody>
          <a:bodyPr/>
          <a:lstStyle/>
          <a:p>
            <a:pPr>
              <a:buFontTx/>
              <a:buNone/>
            </a:pPr>
            <a:r>
              <a:rPr lang="en-US" altLang="en-US" sz="2000" b="1" dirty="0">
                <a:latin typeface="Courier New" pitchFamily="49" charset="0"/>
              </a:rPr>
              <a:t>#include "</a:t>
            </a:r>
            <a:r>
              <a:rPr lang="en-US" altLang="en-US" sz="2000" b="1" dirty="0" err="1">
                <a:latin typeface="Courier New" pitchFamily="49" charset="0"/>
              </a:rPr>
              <a:t>mpi.h</a:t>
            </a:r>
            <a:r>
              <a:rPr lang="en-US" altLang="en-US" sz="2000" b="1" dirty="0">
                <a:latin typeface="Courier New" pitchFamily="49" charset="0"/>
              </a:rPr>
              <a:t>"</a:t>
            </a:r>
          </a:p>
          <a:p>
            <a:pPr>
              <a:buFontTx/>
              <a:buNone/>
            </a:pPr>
            <a:r>
              <a:rPr lang="en-US" altLang="en-US" sz="2000" b="1" dirty="0">
                <a:latin typeface="Courier New" pitchFamily="49" charset="0"/>
              </a:rPr>
              <a:t>#include &lt;</a:t>
            </a:r>
            <a:r>
              <a:rPr lang="en-US" altLang="en-US" sz="2000" b="1" dirty="0" err="1">
                <a:latin typeface="Courier New" pitchFamily="49" charset="0"/>
              </a:rPr>
              <a:t>stdio.h</a:t>
            </a:r>
            <a:r>
              <a:rPr lang="en-US" altLang="en-US" sz="2000" b="1" dirty="0">
                <a:latin typeface="Courier New" pitchFamily="49" charset="0"/>
              </a:rPr>
              <a:t>&gt;</a:t>
            </a:r>
          </a:p>
          <a:p>
            <a:pPr>
              <a:buFontTx/>
              <a:buNone/>
            </a:pPr>
            <a:endParaRPr lang="en-US" altLang="en-US" sz="2000" b="1" dirty="0">
              <a:latin typeface="Courier New" pitchFamily="49" charset="0"/>
            </a:endParaRPr>
          </a:p>
          <a:p>
            <a:pPr>
              <a:buFontTx/>
              <a:buNone/>
            </a:pPr>
            <a:r>
              <a:rPr lang="en-US" altLang="en-US" sz="2000" b="1" dirty="0" err="1">
                <a:latin typeface="Courier New" pitchFamily="49" charset="0"/>
              </a:rPr>
              <a:t>int</a:t>
            </a:r>
            <a:r>
              <a:rPr lang="en-US" altLang="en-US" sz="2000" b="1" dirty="0">
                <a:latin typeface="Courier New" pitchFamily="49" charset="0"/>
              </a:rPr>
              <a:t> main( </a:t>
            </a:r>
            <a:r>
              <a:rPr lang="en-US" altLang="en-US" sz="2000" b="1" dirty="0" err="1">
                <a:latin typeface="Courier New" pitchFamily="49" charset="0"/>
              </a:rPr>
              <a:t>int</a:t>
            </a:r>
            <a:r>
              <a:rPr lang="en-US" altLang="en-US" sz="2000" b="1" dirty="0">
                <a:latin typeface="Courier New" pitchFamily="49" charset="0"/>
              </a:rPr>
              <a:t> </a:t>
            </a:r>
            <a:r>
              <a:rPr lang="en-US" altLang="en-US" sz="2000" b="1" dirty="0" err="1">
                <a:latin typeface="Courier New" pitchFamily="49" charset="0"/>
              </a:rPr>
              <a:t>argc</a:t>
            </a:r>
            <a:r>
              <a:rPr lang="en-US" altLang="en-US" sz="2000" b="1" dirty="0">
                <a:latin typeface="Courier New" pitchFamily="49" charset="0"/>
              </a:rPr>
              <a:t>, char *</a:t>
            </a:r>
            <a:r>
              <a:rPr lang="en-US" altLang="en-US" sz="2000" b="1" dirty="0" err="1">
                <a:latin typeface="Courier New" pitchFamily="49" charset="0"/>
              </a:rPr>
              <a:t>argv</a:t>
            </a:r>
            <a:r>
              <a:rPr lang="en-US" altLang="en-US" sz="2000" b="1" dirty="0">
                <a:latin typeface="Courier New" pitchFamily="49" charset="0"/>
              </a:rPr>
              <a:t>[] )</a:t>
            </a:r>
          </a:p>
          <a:p>
            <a:pPr>
              <a:buFontTx/>
              <a:buNone/>
            </a:pPr>
            <a:r>
              <a:rPr lang="en-US" altLang="en-US" sz="2000" b="1" dirty="0">
                <a:latin typeface="Courier New" pitchFamily="49" charset="0"/>
              </a:rPr>
              <a:t>{</a:t>
            </a:r>
          </a:p>
          <a:p>
            <a:pPr>
              <a:buFontTx/>
              <a:buNone/>
            </a:pPr>
            <a:r>
              <a:rPr lang="en-US" altLang="en-US" sz="2000" b="1" dirty="0">
                <a:latin typeface="Courier New" pitchFamily="49" charset="0"/>
              </a:rPr>
              <a:t>    </a:t>
            </a:r>
            <a:r>
              <a:rPr lang="en-US" altLang="en-US" sz="2000" b="1" dirty="0" err="1">
                <a:latin typeface="Courier New" pitchFamily="49" charset="0"/>
              </a:rPr>
              <a:t>MPI_Init</a:t>
            </a:r>
            <a:r>
              <a:rPr lang="en-US" altLang="en-US" sz="2000" b="1" dirty="0">
                <a:latin typeface="Courier New" pitchFamily="49" charset="0"/>
              </a:rPr>
              <a:t>( &amp;</a:t>
            </a:r>
            <a:r>
              <a:rPr lang="en-US" altLang="en-US" sz="2000" b="1" dirty="0" err="1">
                <a:latin typeface="Courier New" pitchFamily="49" charset="0"/>
              </a:rPr>
              <a:t>argc</a:t>
            </a:r>
            <a:r>
              <a:rPr lang="en-US" altLang="en-US" sz="2000" b="1" dirty="0">
                <a:latin typeface="Courier New" pitchFamily="49" charset="0"/>
              </a:rPr>
              <a:t>, &amp;</a:t>
            </a:r>
            <a:r>
              <a:rPr lang="en-US" altLang="en-US" sz="2000" b="1" dirty="0" err="1">
                <a:latin typeface="Courier New" pitchFamily="49" charset="0"/>
              </a:rPr>
              <a:t>argv</a:t>
            </a:r>
            <a:r>
              <a:rPr lang="en-US" altLang="en-US" sz="2000" b="1" dirty="0">
                <a:latin typeface="Courier New" pitchFamily="49" charset="0"/>
              </a:rPr>
              <a:t> );</a:t>
            </a:r>
          </a:p>
          <a:p>
            <a:pPr>
              <a:buFontTx/>
              <a:buNone/>
            </a:pPr>
            <a:r>
              <a:rPr lang="en-US" altLang="en-US" sz="2000" b="1" dirty="0">
                <a:latin typeface="Courier New" pitchFamily="49" charset="0"/>
              </a:rPr>
              <a:t>    </a:t>
            </a:r>
            <a:r>
              <a:rPr lang="en-US" altLang="en-US" sz="2000" b="1" dirty="0" err="1">
                <a:latin typeface="Courier New" pitchFamily="49" charset="0"/>
              </a:rPr>
              <a:t>printf</a:t>
            </a:r>
            <a:r>
              <a:rPr lang="en-US" altLang="en-US" sz="2000" b="1" dirty="0">
                <a:latin typeface="Courier New" pitchFamily="49" charset="0"/>
              </a:rPr>
              <a:t>( "Hello, world!\n" );</a:t>
            </a:r>
          </a:p>
          <a:p>
            <a:pPr>
              <a:buFontTx/>
              <a:buNone/>
            </a:pPr>
            <a:r>
              <a:rPr lang="en-US" altLang="en-US" sz="2000" b="1" dirty="0">
                <a:latin typeface="Courier New" pitchFamily="49" charset="0"/>
              </a:rPr>
              <a:t>    </a:t>
            </a:r>
            <a:r>
              <a:rPr lang="en-US" altLang="en-US" sz="2000" b="1" dirty="0" err="1">
                <a:latin typeface="Courier New" pitchFamily="49" charset="0"/>
              </a:rPr>
              <a:t>MPI_Finalize</a:t>
            </a:r>
            <a:r>
              <a:rPr lang="en-US" altLang="en-US" sz="2000" b="1" dirty="0">
                <a:latin typeface="Courier New" pitchFamily="49" charset="0"/>
              </a:rPr>
              <a:t>();</a:t>
            </a:r>
          </a:p>
          <a:p>
            <a:pPr>
              <a:buFontTx/>
              <a:buNone/>
            </a:pPr>
            <a:r>
              <a:rPr lang="en-US" altLang="en-US" sz="2000" b="1" dirty="0">
                <a:latin typeface="Courier New" pitchFamily="49" charset="0"/>
              </a:rPr>
              <a:t>    return 0;</a:t>
            </a:r>
          </a:p>
          <a:p>
            <a:pPr>
              <a:buFontTx/>
              <a:buNone/>
            </a:pPr>
            <a:r>
              <a:rPr lang="en-US" altLang="en-US" sz="2000" dirty="0">
                <a:latin typeface="Courier New" pitchFamily="49" charset="0"/>
              </a:rPr>
              <a:t>}</a:t>
            </a:r>
            <a:endParaRPr lang="en-US" altLang="en-US" sz="2000" dirty="0">
              <a:latin typeface="Courier" pitchFamily="49" charset="0"/>
            </a:endParaRPr>
          </a:p>
        </p:txBody>
      </p:sp>
      <p:sp>
        <p:nvSpPr>
          <p:cNvPr id="5" name="TextBox 4"/>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55839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Better Hello (C)</a:t>
            </a:r>
          </a:p>
        </p:txBody>
      </p:sp>
      <p:sp>
        <p:nvSpPr>
          <p:cNvPr id="21507" name="Rectangle 3"/>
          <p:cNvSpPr>
            <a:spLocks noGrp="1" noChangeArrowheads="1"/>
          </p:cNvSpPr>
          <p:nvPr>
            <p:ph type="body" idx="1"/>
          </p:nvPr>
        </p:nvSpPr>
        <p:spPr>
          <a:xfrm>
            <a:off x="914400" y="1524000"/>
            <a:ext cx="8229600" cy="4525963"/>
          </a:xfrm>
        </p:spPr>
        <p:txBody>
          <a:bodyPr/>
          <a:lstStyle/>
          <a:p>
            <a:pPr>
              <a:lnSpc>
                <a:spcPct val="80000"/>
              </a:lnSpc>
              <a:buFontTx/>
              <a:buNone/>
            </a:pPr>
            <a:r>
              <a:rPr lang="en-US" altLang="en-US" sz="2000" b="1" dirty="0">
                <a:latin typeface="Courier New" pitchFamily="49" charset="0"/>
              </a:rPr>
              <a:t>#include "</a:t>
            </a:r>
            <a:r>
              <a:rPr lang="en-US" altLang="en-US" sz="2000" b="1" dirty="0" err="1">
                <a:latin typeface="Courier New" pitchFamily="49" charset="0"/>
              </a:rPr>
              <a:t>mpi.h</a:t>
            </a:r>
            <a:r>
              <a:rPr lang="en-US" altLang="en-US" sz="2000" b="1" dirty="0">
                <a:latin typeface="Courier New" pitchFamily="49" charset="0"/>
              </a:rPr>
              <a:t>"</a:t>
            </a:r>
          </a:p>
          <a:p>
            <a:pPr>
              <a:lnSpc>
                <a:spcPct val="80000"/>
              </a:lnSpc>
              <a:buFontTx/>
              <a:buNone/>
            </a:pPr>
            <a:r>
              <a:rPr lang="en-US" altLang="en-US" sz="2000" b="1" dirty="0">
                <a:latin typeface="Courier New" pitchFamily="49" charset="0"/>
              </a:rPr>
              <a:t>#include &lt;</a:t>
            </a:r>
            <a:r>
              <a:rPr lang="en-US" altLang="en-US" sz="2000" b="1" dirty="0" err="1">
                <a:latin typeface="Courier New" pitchFamily="49" charset="0"/>
              </a:rPr>
              <a:t>stdio.h</a:t>
            </a:r>
            <a:r>
              <a:rPr lang="en-US" altLang="en-US" sz="2000" b="1" dirty="0">
                <a:latin typeface="Courier New" pitchFamily="49" charset="0"/>
              </a:rPr>
              <a:t>&gt;</a:t>
            </a:r>
          </a:p>
          <a:p>
            <a:pPr>
              <a:lnSpc>
                <a:spcPct val="80000"/>
              </a:lnSpc>
              <a:buFontTx/>
              <a:buNone/>
            </a:pPr>
            <a:endParaRPr lang="en-US" altLang="en-US" sz="2000" b="1" dirty="0">
              <a:latin typeface="Courier New" pitchFamily="49" charset="0"/>
            </a:endParaRPr>
          </a:p>
          <a:p>
            <a:pPr>
              <a:lnSpc>
                <a:spcPct val="80000"/>
              </a:lnSpc>
              <a:buFontTx/>
              <a:buNone/>
            </a:pPr>
            <a:r>
              <a:rPr lang="en-US" altLang="en-US" sz="2000" b="1" dirty="0" err="1">
                <a:latin typeface="Courier New" pitchFamily="49" charset="0"/>
              </a:rPr>
              <a:t>int</a:t>
            </a:r>
            <a:r>
              <a:rPr lang="en-US" altLang="en-US" sz="2000" b="1" dirty="0">
                <a:latin typeface="Courier New" pitchFamily="49" charset="0"/>
              </a:rPr>
              <a:t> main( </a:t>
            </a:r>
            <a:r>
              <a:rPr lang="en-US" altLang="en-US" sz="2000" b="1" dirty="0" err="1">
                <a:latin typeface="Courier New" pitchFamily="49" charset="0"/>
              </a:rPr>
              <a:t>int</a:t>
            </a:r>
            <a:r>
              <a:rPr lang="en-US" altLang="en-US" sz="2000" b="1" dirty="0">
                <a:latin typeface="Courier New" pitchFamily="49" charset="0"/>
              </a:rPr>
              <a:t> </a:t>
            </a:r>
            <a:r>
              <a:rPr lang="en-US" altLang="en-US" sz="2000" b="1" dirty="0" err="1">
                <a:latin typeface="Courier New" pitchFamily="49" charset="0"/>
              </a:rPr>
              <a:t>argc</a:t>
            </a:r>
            <a:r>
              <a:rPr lang="en-US" altLang="en-US" sz="2000" b="1" dirty="0">
                <a:latin typeface="Courier New" pitchFamily="49" charset="0"/>
              </a:rPr>
              <a:t>, char *</a:t>
            </a:r>
            <a:r>
              <a:rPr lang="en-US" altLang="en-US" sz="2000" b="1" dirty="0" err="1">
                <a:latin typeface="Courier New" pitchFamily="49" charset="0"/>
              </a:rPr>
              <a:t>argv</a:t>
            </a:r>
            <a:r>
              <a:rPr lang="en-US" altLang="en-US" sz="2000" b="1" dirty="0">
                <a:latin typeface="Courier New" pitchFamily="49" charset="0"/>
              </a:rPr>
              <a:t>[] )</a:t>
            </a:r>
          </a:p>
          <a:p>
            <a:pPr>
              <a:lnSpc>
                <a:spcPct val="80000"/>
              </a:lnSpc>
              <a:buFontTx/>
              <a:buNone/>
            </a:pPr>
            <a:r>
              <a:rPr lang="en-US" altLang="en-US" sz="2000" b="1" dirty="0">
                <a:latin typeface="Courier New" pitchFamily="49" charset="0"/>
              </a:rPr>
              <a:t>{</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int</a:t>
            </a:r>
            <a:r>
              <a:rPr lang="en-US" altLang="en-US" sz="2000" b="1" dirty="0">
                <a:latin typeface="Courier New" pitchFamily="49" charset="0"/>
              </a:rPr>
              <a:t> rank, size;</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MPI_Init</a:t>
            </a:r>
            <a:r>
              <a:rPr lang="en-US" altLang="en-US" sz="2000" b="1" dirty="0">
                <a:latin typeface="Courier New" pitchFamily="49" charset="0"/>
              </a:rPr>
              <a:t>( &amp;</a:t>
            </a:r>
            <a:r>
              <a:rPr lang="en-US" altLang="en-US" sz="2000" b="1" dirty="0" err="1">
                <a:latin typeface="Courier New" pitchFamily="49" charset="0"/>
              </a:rPr>
              <a:t>argc</a:t>
            </a:r>
            <a:r>
              <a:rPr lang="en-US" altLang="en-US" sz="2000" b="1" dirty="0">
                <a:latin typeface="Courier New" pitchFamily="49" charset="0"/>
              </a:rPr>
              <a:t>, &amp;</a:t>
            </a:r>
            <a:r>
              <a:rPr lang="en-US" altLang="en-US" sz="2000" b="1" dirty="0" err="1">
                <a:latin typeface="Courier New" pitchFamily="49" charset="0"/>
              </a:rPr>
              <a:t>argv</a:t>
            </a:r>
            <a:r>
              <a:rPr lang="en-US" altLang="en-US" sz="2000" b="1" dirty="0">
                <a:latin typeface="Courier New" pitchFamily="49" charset="0"/>
              </a:rPr>
              <a:t> );</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MPI_Comm_rank</a:t>
            </a:r>
            <a:r>
              <a:rPr lang="en-US" altLang="en-US" sz="2000" b="1" dirty="0">
                <a:latin typeface="Courier New" pitchFamily="49" charset="0"/>
              </a:rPr>
              <a:t>( MPI_COMM_WORLD, &amp;rank );</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MPI_Comm_size</a:t>
            </a:r>
            <a:r>
              <a:rPr lang="en-US" altLang="en-US" sz="2000" b="1" dirty="0">
                <a:latin typeface="Courier New" pitchFamily="49" charset="0"/>
              </a:rPr>
              <a:t>( MPI_COMM_WORLD, &amp;size );</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printf</a:t>
            </a:r>
            <a:r>
              <a:rPr lang="en-US" altLang="en-US" sz="2000" b="1" dirty="0">
                <a:latin typeface="Courier New" pitchFamily="49" charset="0"/>
              </a:rPr>
              <a:t>( "I am %d of %d\n", rank, size );</a:t>
            </a:r>
          </a:p>
          <a:p>
            <a:pPr>
              <a:lnSpc>
                <a:spcPct val="80000"/>
              </a:lnSpc>
              <a:buFontTx/>
              <a:buNone/>
            </a:pPr>
            <a:r>
              <a:rPr lang="en-US" altLang="en-US" sz="2000" b="1" dirty="0">
                <a:latin typeface="Courier New" pitchFamily="49" charset="0"/>
              </a:rPr>
              <a:t>    </a:t>
            </a:r>
            <a:r>
              <a:rPr lang="en-US" altLang="en-US" sz="2000" b="1" dirty="0" err="1">
                <a:latin typeface="Courier New" pitchFamily="49" charset="0"/>
              </a:rPr>
              <a:t>MPI_Finalize</a:t>
            </a:r>
            <a:r>
              <a:rPr lang="en-US" altLang="en-US" sz="2000" b="1" dirty="0">
                <a:latin typeface="Courier New" pitchFamily="49" charset="0"/>
              </a:rPr>
              <a:t>();</a:t>
            </a:r>
          </a:p>
          <a:p>
            <a:pPr>
              <a:lnSpc>
                <a:spcPct val="80000"/>
              </a:lnSpc>
              <a:buFontTx/>
              <a:buNone/>
            </a:pPr>
            <a:r>
              <a:rPr lang="en-US" altLang="en-US" sz="2000" b="1" dirty="0">
                <a:latin typeface="Courier New" pitchFamily="49" charset="0"/>
              </a:rPr>
              <a:t>    return 0;</a:t>
            </a:r>
          </a:p>
          <a:p>
            <a:pPr>
              <a:lnSpc>
                <a:spcPct val="80000"/>
              </a:lnSpc>
              <a:buFontTx/>
              <a:buNone/>
            </a:pPr>
            <a:r>
              <a:rPr lang="en-US" altLang="en-US" sz="2000" b="1" dirty="0">
                <a:latin typeface="Courier New" pitchFamily="49" charset="0"/>
              </a:rPr>
              <a:t>}</a:t>
            </a:r>
            <a:endParaRPr lang="en-US" altLang="en-US" sz="2000" b="1" dirty="0">
              <a:latin typeface="Courier" pitchFamily="49" charset="0"/>
            </a:endParaRPr>
          </a:p>
        </p:txBody>
      </p:sp>
      <p:sp>
        <p:nvSpPr>
          <p:cNvPr id="5" name="TextBox 4"/>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211600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A </a:t>
            </a:r>
            <a:r>
              <a:rPr lang="en-US" altLang="en-US" dirty="0">
                <a:solidFill>
                  <a:srgbClr val="92D050"/>
                </a:solidFill>
                <a:latin typeface="+mj-lt"/>
                <a:ea typeface="+mj-ea"/>
                <a:cs typeface="+mj-cs"/>
              </a:rPr>
              <a:t>Simple </a:t>
            </a:r>
            <a:r>
              <a:rPr lang="en-US" altLang="en-US" dirty="0">
                <a:solidFill>
                  <a:srgbClr val="92D050"/>
                </a:solidFill>
                <a:latin typeface="+mj-lt"/>
                <a:ea typeface="+mj-ea"/>
                <a:cs typeface="+mj-cs"/>
              </a:rPr>
              <a:t>Exercise (Lab #5)</a:t>
            </a:r>
            <a:endParaRPr lang="en-US" altLang="en-US" dirty="0">
              <a:solidFill>
                <a:srgbClr val="92D050"/>
              </a:solidFill>
              <a:latin typeface="+mj-lt"/>
              <a:ea typeface="+mj-ea"/>
              <a:cs typeface="+mj-cs"/>
            </a:endParaRPr>
          </a:p>
        </p:txBody>
      </p:sp>
      <p:sp>
        <p:nvSpPr>
          <p:cNvPr id="50179" name="Rectangle 3"/>
          <p:cNvSpPr>
            <a:spLocks noGrp="1" noChangeArrowheads="1"/>
          </p:cNvSpPr>
          <p:nvPr>
            <p:ph type="body" idx="1"/>
          </p:nvPr>
        </p:nvSpPr>
        <p:spPr>
          <a:xfrm>
            <a:off x="1600200" y="1676400"/>
            <a:ext cx="7772400" cy="1981200"/>
          </a:xfrm>
        </p:spPr>
        <p:txBody>
          <a:bodyPr/>
          <a:lstStyle/>
          <a:p>
            <a:r>
              <a:rPr lang="en-US" altLang="en-US" sz="2000" dirty="0"/>
              <a:t>Compile and run the</a:t>
            </a:r>
            <a:r>
              <a:rPr lang="en-US" altLang="en-US" sz="2000" b="1" dirty="0">
                <a:latin typeface="Courier New" pitchFamily="49" charset="0"/>
              </a:rPr>
              <a:t> </a:t>
            </a:r>
            <a:r>
              <a:rPr lang="en-US" altLang="en-US" sz="2000" b="1" dirty="0" smtClean="0">
                <a:latin typeface="Courier New" pitchFamily="49" charset="0"/>
              </a:rPr>
              <a:t>hello world </a:t>
            </a:r>
            <a:r>
              <a:rPr lang="en-US" altLang="en-US" sz="2000" dirty="0" smtClean="0"/>
              <a:t>program.</a:t>
            </a:r>
            <a:endParaRPr lang="en-US" altLang="en-US" sz="2000" dirty="0"/>
          </a:p>
          <a:p>
            <a:r>
              <a:rPr lang="en-US" altLang="en-US" sz="2000" dirty="0"/>
              <a:t>Time programs with </a:t>
            </a:r>
            <a:r>
              <a:rPr lang="en-US" altLang="en-US" sz="2000" b="1" dirty="0">
                <a:latin typeface="Courier New" pitchFamily="49" charset="0"/>
              </a:rPr>
              <a:t>MPI_WTIME</a:t>
            </a:r>
            <a:r>
              <a:rPr lang="en-US" altLang="en-US" sz="2000" dirty="0"/>
              <a:t>.  (Find it.)</a:t>
            </a:r>
          </a:p>
        </p:txBody>
      </p:sp>
      <p:sp>
        <p:nvSpPr>
          <p:cNvPr id="5" name="TextBox 4"/>
          <p:cNvSpPr txBox="1"/>
          <p:nvPr/>
        </p:nvSpPr>
        <p:spPr>
          <a:xfrm>
            <a:off x="7543800" y="6530613"/>
            <a:ext cx="1447800" cy="246221"/>
          </a:xfrm>
          <a:prstGeom prst="rect">
            <a:avLst/>
          </a:prstGeom>
          <a:noFill/>
        </p:spPr>
        <p:txBody>
          <a:bodyPr wrap="square" rtlCol="0">
            <a:spAutoFit/>
          </a:bodyPr>
          <a:lstStyle/>
          <a:p>
            <a:r>
              <a:rPr lang="en-US" sz="1000" b="1" i="1" dirty="0">
                <a:solidFill>
                  <a:srgbClr val="000000"/>
                </a:solidFill>
                <a:latin typeface="Corbel" pitchFamily="34" charset="0"/>
              </a:rPr>
              <a:t>W</a:t>
            </a:r>
            <a:r>
              <a:rPr lang="en-US" sz="1000" b="1" i="1" dirty="0" smtClean="0">
                <a:solidFill>
                  <a:srgbClr val="000000"/>
                </a:solidFill>
                <a:latin typeface="Corbel" pitchFamily="34" charset="0"/>
              </a:rPr>
              <a:t>illiam </a:t>
            </a:r>
            <a:r>
              <a:rPr lang="en-US" sz="1000" b="1" i="1" dirty="0" err="1" smtClean="0">
                <a:solidFill>
                  <a:srgbClr val="000000"/>
                </a:solidFill>
                <a:latin typeface="Corbel" pitchFamily="34" charset="0"/>
              </a:rPr>
              <a:t>Gropp</a:t>
            </a:r>
            <a:r>
              <a:rPr lang="en-US" sz="1000" b="1" i="1" dirty="0" smtClean="0">
                <a:solidFill>
                  <a:srgbClr val="000000"/>
                </a:solidFill>
                <a:latin typeface="Corbel" pitchFamily="34" charset="0"/>
              </a:rPr>
              <a:t>, ANL</a:t>
            </a:r>
            <a:endParaRPr lang="en-US" sz="1000" b="1" i="1" dirty="0" smtClean="0">
              <a:solidFill>
                <a:srgbClr val="000000"/>
              </a:solidFill>
              <a:latin typeface="Corbel" pitchFamily="34" charset="0"/>
              <a:cs typeface="Helvetica"/>
            </a:endParaRPr>
          </a:p>
        </p:txBody>
      </p:sp>
    </p:spTree>
    <p:extLst>
      <p:ext uri="{BB962C8B-B14F-4D97-AF65-F5344CB8AC3E}">
        <p14:creationId xmlns:p14="http://schemas.microsoft.com/office/powerpoint/2010/main" val="545192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a:t>
            </a:r>
            <a:r>
              <a:rPr lang="en-US" altLang="en-US" dirty="0" smtClean="0">
                <a:solidFill>
                  <a:srgbClr val="92D050"/>
                </a:solidFill>
                <a:latin typeface="+mj-lt"/>
                <a:ea typeface="+mj-ea"/>
                <a:cs typeface="+mj-cs"/>
              </a:rPr>
              <a:t>Basics</a:t>
            </a:r>
            <a:endParaRPr lang="en-US" altLang="en-US" dirty="0">
              <a:solidFill>
                <a:srgbClr val="92D050"/>
              </a:solidFill>
              <a:latin typeface="+mj-lt"/>
              <a:ea typeface="+mj-ea"/>
              <a:cs typeface="+mj-cs"/>
            </a:endParaRPr>
          </a:p>
        </p:txBody>
      </p:sp>
      <p:sp>
        <p:nvSpPr>
          <p:cNvPr id="11267" name="Rectangle 3"/>
          <p:cNvSpPr>
            <a:spLocks noGrp="1" noChangeArrowheads="1"/>
          </p:cNvSpPr>
          <p:nvPr>
            <p:ph type="body" idx="1"/>
          </p:nvPr>
        </p:nvSpPr>
        <p:spPr>
          <a:xfrm>
            <a:off x="1219200" y="1600200"/>
            <a:ext cx="7467600" cy="4525963"/>
          </a:xfrm>
          <a:noFill/>
          <a:ln/>
        </p:spPr>
        <p:txBody>
          <a:bodyPr/>
          <a:lstStyle/>
          <a:p>
            <a:pPr marL="0" indent="0">
              <a:buNone/>
            </a:pPr>
            <a:r>
              <a:rPr lang="en-US" altLang="en-US" sz="2000" dirty="0"/>
              <a:t>Communicator</a:t>
            </a:r>
          </a:p>
          <a:p>
            <a:pPr lvl="1">
              <a:buSzPct val="100000"/>
              <a:buFont typeface="Arial" pitchFamily="34" charset="0"/>
              <a:buChar char="•"/>
            </a:pPr>
            <a:r>
              <a:rPr lang="en-US" altLang="en-US" sz="2000" dirty="0"/>
              <a:t>Collection of processes</a:t>
            </a:r>
          </a:p>
          <a:p>
            <a:pPr lvl="1">
              <a:buSzPct val="100000"/>
              <a:buFont typeface="Arial" pitchFamily="34" charset="0"/>
              <a:buChar char="•"/>
            </a:pPr>
            <a:r>
              <a:rPr lang="en-US" altLang="en-US" sz="2000" dirty="0"/>
              <a:t>Determines scope to which messages are relative</a:t>
            </a:r>
          </a:p>
          <a:p>
            <a:pPr lvl="1">
              <a:buSzPct val="100000"/>
              <a:buFont typeface="Arial" pitchFamily="34" charset="0"/>
              <a:buChar char="•"/>
            </a:pPr>
            <a:r>
              <a:rPr lang="en-US" altLang="en-US" sz="2000" dirty="0"/>
              <a:t>I</a:t>
            </a:r>
            <a:r>
              <a:rPr lang="en-US" altLang="en-US" sz="2000" dirty="0" smtClean="0"/>
              <a:t>dentity </a:t>
            </a:r>
            <a:r>
              <a:rPr lang="en-US" altLang="en-US" sz="2000" dirty="0"/>
              <a:t>of process (rank) is relative to communicator</a:t>
            </a:r>
          </a:p>
          <a:p>
            <a:pPr lvl="1">
              <a:buSzPct val="100000"/>
              <a:buFont typeface="Arial" pitchFamily="34" charset="0"/>
              <a:buChar char="•"/>
            </a:pPr>
            <a:r>
              <a:rPr lang="en-US" altLang="en-US" sz="2000" dirty="0"/>
              <a:t>S</a:t>
            </a:r>
            <a:r>
              <a:rPr lang="en-US" altLang="en-US" sz="2000" dirty="0" smtClean="0"/>
              <a:t>cope </a:t>
            </a:r>
            <a:r>
              <a:rPr lang="en-US" altLang="en-US" sz="2000" dirty="0"/>
              <a:t>of global communications (broadcast, etc.)</a:t>
            </a:r>
          </a:p>
        </p:txBody>
      </p:sp>
    </p:spTree>
    <p:extLst>
      <p:ext uri="{BB962C8B-B14F-4D97-AF65-F5344CB8AC3E}">
        <p14:creationId xmlns:p14="http://schemas.microsoft.com/office/powerpoint/2010/main" val="424472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778873" y="457200"/>
            <a:ext cx="7315200" cy="5334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Parallel Applications and Dwarves</a:t>
            </a:r>
          </a:p>
        </p:txBody>
      </p:sp>
      <p:sp>
        <p:nvSpPr>
          <p:cNvPr id="4" name="TextBox 3"/>
          <p:cNvSpPr txBox="1"/>
          <p:nvPr/>
        </p:nvSpPr>
        <p:spPr>
          <a:xfrm>
            <a:off x="1027612" y="1371600"/>
            <a:ext cx="6891747" cy="5724644"/>
          </a:xfrm>
          <a:prstGeom prst="rect">
            <a:avLst/>
          </a:prstGeom>
          <a:noFill/>
        </p:spPr>
        <p:txBody>
          <a:bodyPr wrap="square" rtlCol="0">
            <a:spAutoFit/>
          </a:bodyPr>
          <a:lstStyle/>
          <a:p>
            <a:pPr marL="342900" indent="-342900">
              <a:buSzPct val="100000"/>
              <a:buFont typeface="Arial" pitchFamily="34" charset="0"/>
              <a:buChar char="•"/>
            </a:pPr>
            <a:r>
              <a:rPr lang="en-US" sz="2400" dirty="0">
                <a:cs typeface="Times New Roman" pitchFamily="18" charset="0"/>
              </a:rPr>
              <a:t>Traditional </a:t>
            </a:r>
            <a:r>
              <a:rPr lang="en-US" sz="2400" dirty="0" smtClean="0">
                <a:cs typeface="Times New Roman" pitchFamily="18" charset="0"/>
              </a:rPr>
              <a:t>approach </a:t>
            </a:r>
            <a:r>
              <a:rPr lang="en-US" sz="2400" dirty="0">
                <a:cs typeface="Times New Roman" pitchFamily="18" charset="0"/>
              </a:rPr>
              <a:t>to evaluate architecture is through a benchmark suite based on existing programs </a:t>
            </a:r>
          </a:p>
          <a:p>
            <a:pPr>
              <a:buSzPct val="100000"/>
            </a:pPr>
            <a:r>
              <a:rPr lang="en-US" sz="2400" dirty="0">
                <a:cs typeface="Times New Roman" pitchFamily="18" charset="0"/>
              </a:rPr>
              <a:t>	</a:t>
            </a:r>
            <a:endParaRPr lang="en-US" sz="2400" dirty="0">
              <a:cs typeface="Times New Roman" pitchFamily="18" charset="0"/>
              <a:hlinkClick r:id="rId3" action="ppaction://hlinkfile" tooltip="SIMD"/>
            </a:endParaRPr>
          </a:p>
          <a:p>
            <a:pPr marL="342900" indent="-342900">
              <a:buSzPct val="100000"/>
              <a:buFont typeface="Arial" pitchFamily="34" charset="0"/>
              <a:buChar char="•"/>
            </a:pPr>
            <a:r>
              <a:rPr lang="en-US" sz="2400" dirty="0">
                <a:cs typeface="Times New Roman" pitchFamily="18" charset="0"/>
              </a:rPr>
              <a:t>The best way to express a parallel computation is not clear</a:t>
            </a:r>
          </a:p>
          <a:p>
            <a:pPr marL="342900" indent="-342900">
              <a:buSzPct val="100000"/>
              <a:buFont typeface="Arial" pitchFamily="34" charset="0"/>
              <a:buChar char="•"/>
            </a:pPr>
            <a:endParaRPr lang="en-US" sz="2400" dirty="0">
              <a:cs typeface="Times New Roman" pitchFamily="18" charset="0"/>
            </a:endParaRPr>
          </a:p>
          <a:p>
            <a:pPr marL="342900" indent="-342900">
              <a:buSzPct val="100000"/>
              <a:buFont typeface="Arial" pitchFamily="34" charset="0"/>
              <a:buChar char="•"/>
            </a:pPr>
            <a:r>
              <a:rPr lang="en-US" sz="2400" dirty="0">
                <a:cs typeface="Times New Roman" pitchFamily="18" charset="0"/>
              </a:rPr>
              <a:t>Higher level of </a:t>
            </a:r>
            <a:r>
              <a:rPr lang="en-US" sz="2400" dirty="0" smtClean="0">
                <a:cs typeface="Times New Roman" pitchFamily="18" charset="0"/>
              </a:rPr>
              <a:t>abstraction </a:t>
            </a:r>
            <a:r>
              <a:rPr lang="en-US" sz="2400" dirty="0">
                <a:cs typeface="Times New Roman" pitchFamily="18" charset="0"/>
              </a:rPr>
              <a:t>is needed </a:t>
            </a:r>
            <a:endParaRPr lang="en-US" sz="2400" dirty="0" smtClean="0">
              <a:cs typeface="Times New Roman" pitchFamily="18" charset="0"/>
            </a:endParaRPr>
          </a:p>
          <a:p>
            <a:pPr marL="342900" indent="-342900">
              <a:buSzPct val="100000"/>
              <a:buFont typeface="Arial" pitchFamily="34" charset="0"/>
              <a:buChar char="•"/>
            </a:pPr>
            <a:r>
              <a:rPr lang="en-US" sz="2400" dirty="0">
                <a:cs typeface="Times New Roman" pitchFamily="18" charset="0"/>
              </a:rPr>
              <a:t>Capture a pattern of computation and communication while avoiding details about the underlying architecture</a:t>
            </a:r>
          </a:p>
          <a:p>
            <a:pPr>
              <a:buClr>
                <a:srgbClr val="3333CC">
                  <a:lumMod val="50000"/>
                </a:srgbClr>
              </a:buClr>
              <a:buSzPct val="50000"/>
            </a:pPr>
            <a:endParaRPr lang="en-US" sz="2400" dirty="0" smtClean="0">
              <a:cs typeface="Times New Roman" pitchFamily="18" charset="0"/>
            </a:endParaRPr>
          </a:p>
          <a:p>
            <a:pPr marL="285750" indent="-285750">
              <a:buClr>
                <a:srgbClr val="3333CC">
                  <a:lumMod val="50000"/>
                </a:srgbClr>
              </a:buClr>
              <a:buSzPct val="50000"/>
              <a:buFont typeface="Wingdings" pitchFamily="2" charset="2"/>
              <a:buChar char="q"/>
            </a:pPr>
            <a:endParaRPr lang="en-US" sz="2400" dirty="0">
              <a:cs typeface="Times New Roman" pitchFamily="18" charset="0"/>
            </a:endParaRPr>
          </a:p>
          <a:p>
            <a:pPr marL="290513" lvl="1" indent="-288925"/>
            <a:endParaRPr lang="en-US" dirty="0" smtClean="0"/>
          </a:p>
          <a:p>
            <a:pPr marL="288925" indent="-288925"/>
            <a:r>
              <a:rPr lang="en-US" dirty="0" smtClean="0"/>
              <a:t> </a:t>
            </a:r>
          </a:p>
          <a:p>
            <a:pPr marL="288925" indent="-288925"/>
            <a:endParaRPr lang="en-US" dirty="0" smtClean="0"/>
          </a:p>
        </p:txBody>
      </p:sp>
    </p:spTree>
    <p:extLst>
      <p:ext uri="{BB962C8B-B14F-4D97-AF65-F5344CB8AC3E}">
        <p14:creationId xmlns:p14="http://schemas.microsoft.com/office/powerpoint/2010/main" val="9372215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Message Protocol, Send</a:t>
            </a:r>
          </a:p>
        </p:txBody>
      </p:sp>
      <p:sp>
        <p:nvSpPr>
          <p:cNvPr id="12291" name="Rectangle 3"/>
          <p:cNvSpPr>
            <a:spLocks noGrp="1" noChangeArrowheads="1"/>
          </p:cNvSpPr>
          <p:nvPr>
            <p:ph type="body" idx="1"/>
          </p:nvPr>
        </p:nvSpPr>
        <p:spPr>
          <a:xfrm>
            <a:off x="1219200" y="1447800"/>
            <a:ext cx="7315200" cy="4572000"/>
          </a:xfrm>
          <a:noFill/>
          <a:ln/>
        </p:spPr>
        <p:txBody>
          <a:bodyPr/>
          <a:lstStyle/>
          <a:p>
            <a:r>
              <a:rPr lang="en-US" altLang="en-US" sz="2000" dirty="0"/>
              <a:t>message contents	block of memory</a:t>
            </a:r>
          </a:p>
          <a:p>
            <a:r>
              <a:rPr lang="en-US" altLang="en-US" sz="2000" dirty="0"/>
              <a:t>count		</a:t>
            </a:r>
            <a:r>
              <a:rPr lang="en-US" altLang="en-US" sz="2000" dirty="0" smtClean="0"/>
              <a:t>number </a:t>
            </a:r>
            <a:r>
              <a:rPr lang="en-US" altLang="en-US" sz="2000" dirty="0"/>
              <a:t>of items in message</a:t>
            </a:r>
          </a:p>
          <a:p>
            <a:r>
              <a:rPr lang="en-US" altLang="en-US" sz="2000" dirty="0"/>
              <a:t>message type	</a:t>
            </a:r>
            <a:r>
              <a:rPr lang="en-US" altLang="en-US" sz="2000" dirty="0" smtClean="0"/>
              <a:t>type </a:t>
            </a:r>
            <a:r>
              <a:rPr lang="en-US" altLang="en-US" sz="2000" dirty="0"/>
              <a:t>of each item</a:t>
            </a:r>
          </a:p>
          <a:p>
            <a:r>
              <a:rPr lang="en-US" altLang="en-US" sz="2000" dirty="0"/>
              <a:t>destination		rank of processor to receive</a:t>
            </a:r>
          </a:p>
          <a:p>
            <a:r>
              <a:rPr lang="en-US" altLang="en-US" sz="2000" dirty="0"/>
              <a:t>tag			</a:t>
            </a:r>
            <a:r>
              <a:rPr lang="en-US" altLang="en-US" sz="2000" dirty="0" smtClean="0"/>
              <a:t>integer </a:t>
            </a:r>
            <a:r>
              <a:rPr lang="en-US" altLang="en-US" sz="2000" dirty="0"/>
              <a:t>designator for message</a:t>
            </a:r>
          </a:p>
          <a:p>
            <a:r>
              <a:rPr lang="en-US" altLang="en-US" sz="2000" dirty="0"/>
              <a:t>communicator	</a:t>
            </a:r>
            <a:r>
              <a:rPr lang="en-US" altLang="en-US" sz="2000" dirty="0" smtClean="0"/>
              <a:t>the </a:t>
            </a:r>
            <a:r>
              <a:rPr lang="en-US" altLang="en-US" sz="2000" dirty="0"/>
              <a:t>communicator within </a:t>
            </a:r>
            <a:r>
              <a:rPr lang="en-US" altLang="en-US" sz="2000" dirty="0" smtClean="0"/>
              <a:t>which </a:t>
            </a:r>
            <a:r>
              <a:rPr lang="en-US" altLang="en-US" sz="2000" dirty="0" smtClean="0"/>
              <a:t>the 			message </a:t>
            </a:r>
            <a:r>
              <a:rPr lang="en-US" altLang="en-US" sz="2000" dirty="0"/>
              <a:t>is sent</a:t>
            </a:r>
          </a:p>
        </p:txBody>
      </p:sp>
    </p:spTree>
    <p:extLst>
      <p:ext uri="{BB962C8B-B14F-4D97-AF65-F5344CB8AC3E}">
        <p14:creationId xmlns:p14="http://schemas.microsoft.com/office/powerpoint/2010/main" val="121373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81000"/>
            <a:ext cx="77724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MPI  Message Protocol, Receive</a:t>
            </a:r>
          </a:p>
        </p:txBody>
      </p:sp>
      <p:sp>
        <p:nvSpPr>
          <p:cNvPr id="13315" name="Rectangle 3"/>
          <p:cNvSpPr>
            <a:spLocks noGrp="1" noChangeArrowheads="1"/>
          </p:cNvSpPr>
          <p:nvPr>
            <p:ph type="body" idx="1"/>
          </p:nvPr>
        </p:nvSpPr>
        <p:spPr>
          <a:xfrm>
            <a:off x="1066800" y="1524000"/>
            <a:ext cx="7696200" cy="4572000"/>
          </a:xfrm>
          <a:noFill/>
          <a:ln/>
        </p:spPr>
        <p:txBody>
          <a:bodyPr/>
          <a:lstStyle/>
          <a:p>
            <a:r>
              <a:rPr lang="en-US" altLang="en-US" sz="2000" dirty="0"/>
              <a:t>message contents	</a:t>
            </a:r>
            <a:r>
              <a:rPr lang="en-US" altLang="en-US" sz="2000" dirty="0" smtClean="0"/>
              <a:t>	buffer </a:t>
            </a:r>
            <a:r>
              <a:rPr lang="en-US" altLang="en-US" sz="2000" dirty="0"/>
              <a:t>in memory to store</a:t>
            </a:r>
          </a:p>
          <a:p>
            <a:pPr>
              <a:buFontTx/>
              <a:buNone/>
            </a:pPr>
            <a:r>
              <a:rPr lang="en-US" altLang="en-US" sz="2000" dirty="0"/>
              <a:t>					received message</a:t>
            </a:r>
          </a:p>
          <a:p>
            <a:r>
              <a:rPr lang="en-US" altLang="en-US" sz="2000" dirty="0"/>
              <a:t>count			size of buffer</a:t>
            </a:r>
          </a:p>
          <a:p>
            <a:r>
              <a:rPr lang="en-US" altLang="en-US" sz="2000" dirty="0"/>
              <a:t>message type		type of each item</a:t>
            </a:r>
          </a:p>
          <a:p>
            <a:r>
              <a:rPr lang="en-US" altLang="en-US" sz="2000" dirty="0"/>
              <a:t>source			rank of processor sending</a:t>
            </a:r>
          </a:p>
          <a:p>
            <a:r>
              <a:rPr lang="en-US" altLang="en-US" sz="2000" dirty="0"/>
              <a:t>tag				integer designator for message</a:t>
            </a:r>
          </a:p>
          <a:p>
            <a:r>
              <a:rPr lang="en-US" altLang="en-US" sz="2000" dirty="0"/>
              <a:t>communicator		the communicator within 					which the message is sent</a:t>
            </a:r>
          </a:p>
          <a:p>
            <a:r>
              <a:rPr lang="en-US" altLang="en-US" sz="2000" dirty="0"/>
              <a:t>status			information about message</a:t>
            </a:r>
          </a:p>
          <a:p>
            <a:pPr>
              <a:buFontTx/>
              <a:buNone/>
            </a:pPr>
            <a:r>
              <a:rPr lang="en-US" altLang="en-US" sz="2000" dirty="0"/>
              <a:t>					received</a:t>
            </a:r>
          </a:p>
        </p:txBody>
      </p:sp>
    </p:spTree>
    <p:extLst>
      <p:ext uri="{BB962C8B-B14F-4D97-AF65-F5344CB8AC3E}">
        <p14:creationId xmlns:p14="http://schemas.microsoft.com/office/powerpoint/2010/main" val="1988678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471738" y="306111"/>
            <a:ext cx="4103688" cy="462307"/>
          </a:xfrm>
          <a:prstGeom prst="rect">
            <a:avLst/>
          </a:prstGeom>
          <a:noFill/>
          <a:ln>
            <a:headEnd/>
            <a:tailEn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altLang="en-US" sz="2400" b="1" dirty="0">
                <a:solidFill>
                  <a:srgbClr val="92D050"/>
                </a:solidFill>
                <a:latin typeface="+mj-lt"/>
                <a:ea typeface="+mj-ea"/>
                <a:cs typeface="+mj-cs"/>
              </a:rPr>
              <a:t>Message Passing Example</a:t>
            </a:r>
          </a:p>
        </p:txBody>
      </p:sp>
      <p:sp>
        <p:nvSpPr>
          <p:cNvPr id="14339" name="Rectangle 3"/>
          <p:cNvSpPr>
            <a:spLocks noChangeArrowheads="1"/>
          </p:cNvSpPr>
          <p:nvPr/>
        </p:nvSpPr>
        <p:spPr bwMode="auto">
          <a:xfrm>
            <a:off x="533400" y="1152525"/>
            <a:ext cx="8181727" cy="452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Courier New" pitchFamily="49" charset="0"/>
              </a:rPr>
              <a:t>#include &lt;</a:t>
            </a:r>
            <a:r>
              <a:rPr lang="en-US" altLang="en-US" b="1" dirty="0" err="1">
                <a:latin typeface="Courier New" pitchFamily="49" charset="0"/>
              </a:rPr>
              <a:t>stdio.h</a:t>
            </a:r>
            <a:r>
              <a:rPr lang="en-US" altLang="en-US" b="1" dirty="0">
                <a:latin typeface="Courier New" pitchFamily="49" charset="0"/>
              </a:rPr>
              <a:t>&gt;</a:t>
            </a:r>
          </a:p>
          <a:p>
            <a:r>
              <a:rPr lang="en-US" altLang="en-US" b="1" dirty="0">
                <a:latin typeface="Courier New" pitchFamily="49" charset="0"/>
              </a:rPr>
              <a:t>#include &lt;</a:t>
            </a:r>
            <a:r>
              <a:rPr lang="en-US" altLang="en-US" b="1" dirty="0" err="1">
                <a:latin typeface="Courier New" pitchFamily="49" charset="0"/>
              </a:rPr>
              <a:t>string.h</a:t>
            </a:r>
            <a:r>
              <a:rPr lang="en-US" altLang="en-US" b="1" dirty="0">
                <a:latin typeface="Courier New" pitchFamily="49" charset="0"/>
              </a:rPr>
              <a:t>&gt;</a:t>
            </a:r>
          </a:p>
          <a:p>
            <a:r>
              <a:rPr lang="en-US" altLang="en-US" b="1" dirty="0">
                <a:latin typeface="Courier New" pitchFamily="49" charset="0"/>
              </a:rPr>
              <a:t>#include "</a:t>
            </a:r>
            <a:r>
              <a:rPr lang="en-US" altLang="en-US" b="1" dirty="0" err="1">
                <a:latin typeface="Courier New" pitchFamily="49" charset="0"/>
              </a:rPr>
              <a:t>mpi.h</a:t>
            </a:r>
            <a:r>
              <a:rPr lang="en-US" altLang="en-US" b="1" dirty="0">
                <a:latin typeface="Courier New" pitchFamily="49" charset="0"/>
              </a:rPr>
              <a:t>"     /* includes MPI library code specs */</a:t>
            </a:r>
          </a:p>
          <a:p>
            <a:endParaRPr lang="en-US" altLang="en-US" b="1" dirty="0">
              <a:latin typeface="Courier New" pitchFamily="49" charset="0"/>
            </a:endParaRPr>
          </a:p>
          <a:p>
            <a:r>
              <a:rPr lang="en-US" altLang="en-US" b="1" dirty="0">
                <a:latin typeface="Courier New" pitchFamily="49" charset="0"/>
              </a:rPr>
              <a:t>#define MAXSIZE 100</a:t>
            </a:r>
          </a:p>
          <a:p>
            <a:endParaRPr lang="en-US" altLang="en-US" b="1" dirty="0">
              <a:latin typeface="Courier New" pitchFamily="49" charset="0"/>
            </a:endParaRPr>
          </a:p>
          <a:p>
            <a:r>
              <a:rPr lang="en-US" altLang="en-US" b="1" dirty="0" err="1">
                <a:latin typeface="Courier New" pitchFamily="49" charset="0"/>
              </a:rPr>
              <a:t>int</a:t>
            </a:r>
            <a:r>
              <a:rPr lang="en-US" altLang="en-US" b="1" dirty="0">
                <a:latin typeface="Courier New" pitchFamily="49" charset="0"/>
              </a:rPr>
              <a:t> main(</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argc</a:t>
            </a:r>
            <a:r>
              <a:rPr lang="en-US" altLang="en-US" b="1" dirty="0">
                <a:latin typeface="Courier New" pitchFamily="49" charset="0"/>
              </a:rPr>
              <a:t>, char* </a:t>
            </a:r>
            <a:r>
              <a:rPr lang="en-US" altLang="en-US" b="1" dirty="0" err="1">
                <a:latin typeface="Courier New" pitchFamily="49" charset="0"/>
              </a:rPr>
              <a:t>argv</a:t>
            </a:r>
            <a:r>
              <a:rPr lang="en-US" altLang="en-US" b="1" dirty="0">
                <a:latin typeface="Courier New" pitchFamily="49" charset="0"/>
              </a:rPr>
              <a:t>[])</a:t>
            </a:r>
          </a:p>
          <a:p>
            <a:r>
              <a:rPr lang="en-US" altLang="en-US" b="1" dirty="0">
                <a:latin typeface="Courier New" pitchFamily="49" charset="0"/>
              </a:rPr>
              <a:t>{</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myRank</a:t>
            </a:r>
            <a:r>
              <a:rPr lang="en-US" altLang="en-US" b="1" dirty="0">
                <a:latin typeface="Courier New" pitchFamily="49" charset="0"/>
              </a:rPr>
              <a:t>;        /* rank (identity) of process     */</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numProc</a:t>
            </a:r>
            <a:r>
              <a:rPr lang="en-US" altLang="en-US" b="1" dirty="0">
                <a:latin typeface="Courier New" pitchFamily="49" charset="0"/>
              </a:rPr>
              <a:t>;       /* number of processors           */</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source;        /* rank of sender                 */</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dest</a:t>
            </a:r>
            <a:r>
              <a:rPr lang="en-US" altLang="en-US" b="1" dirty="0">
                <a:latin typeface="Courier New" pitchFamily="49" charset="0"/>
              </a:rPr>
              <a:t>;          /* rank of destination            */</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tag = 0;       /* tag to distinguish messages    */</a:t>
            </a:r>
          </a:p>
          <a:p>
            <a:r>
              <a:rPr lang="en-US" altLang="en-US" b="1" dirty="0">
                <a:latin typeface="Courier New" pitchFamily="49" charset="0"/>
              </a:rPr>
              <a:t>  char mess[MAXSIZE]; /* message (other types possible) */</a:t>
            </a:r>
          </a:p>
          <a:p>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count;         /* number of items in message     */</a:t>
            </a:r>
          </a:p>
          <a:p>
            <a:r>
              <a:rPr lang="en-US" altLang="en-US" b="1" dirty="0">
                <a:latin typeface="Courier New" pitchFamily="49" charset="0"/>
              </a:rPr>
              <a:t>  </a:t>
            </a:r>
            <a:r>
              <a:rPr lang="en-US" altLang="en-US" b="1" dirty="0" err="1">
                <a:latin typeface="Courier New" pitchFamily="49" charset="0"/>
              </a:rPr>
              <a:t>MPI_Status</a:t>
            </a:r>
            <a:r>
              <a:rPr lang="en-US" altLang="en-US" b="1" dirty="0">
                <a:latin typeface="Courier New" pitchFamily="49" charset="0"/>
              </a:rPr>
              <a:t> status;  /* status of message received     */</a:t>
            </a:r>
          </a:p>
        </p:txBody>
      </p:sp>
    </p:spTree>
    <p:extLst>
      <p:ext uri="{BB962C8B-B14F-4D97-AF65-F5344CB8AC3E}">
        <p14:creationId xmlns:p14="http://schemas.microsoft.com/office/powerpoint/2010/main" val="154461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471738" y="315636"/>
            <a:ext cx="4103688" cy="462307"/>
          </a:xfrm>
          <a:prstGeom prst="rect">
            <a:avLst/>
          </a:prstGeom>
          <a:noFill/>
          <a:ln>
            <a:headEnd/>
            <a:tailEn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altLang="en-US" sz="2400" b="1" dirty="0">
                <a:solidFill>
                  <a:srgbClr val="92D050"/>
                </a:solidFill>
                <a:latin typeface="+mj-lt"/>
                <a:ea typeface="+mj-ea"/>
                <a:cs typeface="+mj-cs"/>
              </a:rPr>
              <a:t>Message Passing Example</a:t>
            </a:r>
          </a:p>
        </p:txBody>
      </p:sp>
      <p:sp>
        <p:nvSpPr>
          <p:cNvPr id="15363" name="Rectangle 3"/>
          <p:cNvSpPr>
            <a:spLocks noChangeArrowheads="1"/>
          </p:cNvSpPr>
          <p:nvPr/>
        </p:nvSpPr>
        <p:spPr bwMode="auto">
          <a:xfrm>
            <a:off x="762000" y="1371600"/>
            <a:ext cx="7248779" cy="464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dirty="0">
                <a:latin typeface="Courier New" pitchFamily="49" charset="0"/>
              </a:rPr>
              <a:t>  </a:t>
            </a:r>
            <a:r>
              <a:rPr lang="en-US" altLang="en-US" b="1" dirty="0" err="1">
                <a:latin typeface="Courier New" pitchFamily="49" charset="0"/>
              </a:rPr>
              <a:t>MPI_Init</a:t>
            </a:r>
            <a:r>
              <a:rPr lang="en-US" altLang="en-US" b="1" dirty="0">
                <a:latin typeface="Courier New" pitchFamily="49" charset="0"/>
              </a:rPr>
              <a:t>(&amp;</a:t>
            </a:r>
            <a:r>
              <a:rPr lang="en-US" altLang="en-US" b="1" dirty="0" err="1">
                <a:latin typeface="Courier New" pitchFamily="49" charset="0"/>
              </a:rPr>
              <a:t>argc</a:t>
            </a:r>
            <a:r>
              <a:rPr lang="en-US" altLang="en-US" b="1" dirty="0">
                <a:latin typeface="Courier New" pitchFamily="49" charset="0"/>
              </a:rPr>
              <a:t>, &amp;</a:t>
            </a:r>
            <a:r>
              <a:rPr lang="en-US" altLang="en-US" b="1" dirty="0" err="1">
                <a:latin typeface="Courier New" pitchFamily="49" charset="0"/>
              </a:rPr>
              <a:t>argv</a:t>
            </a:r>
            <a:r>
              <a:rPr lang="en-US" altLang="en-US" b="1" dirty="0">
                <a:latin typeface="Courier New" pitchFamily="49" charset="0"/>
              </a:rPr>
              <a:t>);    </a:t>
            </a:r>
            <a:r>
              <a:rPr lang="en-US" altLang="en-US" b="1" dirty="0" smtClean="0">
                <a:latin typeface="Courier New" pitchFamily="49" charset="0"/>
              </a:rPr>
              <a:t>  </a:t>
            </a:r>
            <a:r>
              <a:rPr lang="en-US" altLang="en-US" b="1" dirty="0" smtClean="0">
                <a:solidFill>
                  <a:srgbClr val="00B050"/>
                </a:solidFill>
                <a:latin typeface="Courier New" pitchFamily="49" charset="0"/>
              </a:rPr>
              <a:t>/* </a:t>
            </a:r>
            <a:r>
              <a:rPr lang="en-US" altLang="en-US" b="1" dirty="0">
                <a:solidFill>
                  <a:srgbClr val="00B050"/>
                </a:solidFill>
                <a:latin typeface="Courier New" pitchFamily="49" charset="0"/>
              </a:rPr>
              <a:t>start MPI   */</a:t>
            </a:r>
          </a:p>
          <a:p>
            <a:endParaRPr lang="en-US" altLang="en-US" b="1" dirty="0">
              <a:latin typeface="Courier New" pitchFamily="49" charset="0"/>
            </a:endParaRPr>
          </a:p>
          <a:p>
            <a:r>
              <a:rPr lang="en-US" altLang="en-US" b="1" dirty="0">
                <a:latin typeface="Courier New" pitchFamily="49" charset="0"/>
              </a:rPr>
              <a:t>  </a:t>
            </a:r>
            <a:r>
              <a:rPr lang="en-US" altLang="en-US" b="1" dirty="0">
                <a:solidFill>
                  <a:srgbClr val="00B050"/>
                </a:solidFill>
                <a:latin typeface="Courier New" pitchFamily="49" charset="0"/>
              </a:rPr>
              <a:t>/* get number of </a:t>
            </a:r>
            <a:r>
              <a:rPr lang="en-US" altLang="en-US" b="1" dirty="0" smtClean="0">
                <a:solidFill>
                  <a:srgbClr val="00B050"/>
                </a:solidFill>
                <a:latin typeface="Courier New" pitchFamily="49" charset="0"/>
              </a:rPr>
              <a:t>processes </a:t>
            </a:r>
            <a:r>
              <a:rPr lang="en-US" altLang="en-US" b="1" dirty="0">
                <a:solidFill>
                  <a:srgbClr val="00B050"/>
                </a:solidFill>
                <a:latin typeface="Courier New" pitchFamily="49" charset="0"/>
              </a:rPr>
              <a:t>*/</a:t>
            </a:r>
          </a:p>
          <a:p>
            <a:r>
              <a:rPr lang="en-US" altLang="en-US" b="1" dirty="0">
                <a:latin typeface="Courier New" pitchFamily="49" charset="0"/>
              </a:rPr>
              <a:t>  </a:t>
            </a:r>
            <a:r>
              <a:rPr lang="en-US" altLang="en-US" b="1" dirty="0" err="1">
                <a:latin typeface="Courier New" pitchFamily="49" charset="0"/>
              </a:rPr>
              <a:t>MPI_Comm_size</a:t>
            </a:r>
            <a:r>
              <a:rPr lang="en-US" altLang="en-US" b="1" dirty="0">
                <a:latin typeface="Courier New" pitchFamily="49" charset="0"/>
              </a:rPr>
              <a:t>(MPI_COMM_WORLD, &amp;</a:t>
            </a:r>
            <a:r>
              <a:rPr lang="en-US" altLang="en-US" b="1" dirty="0" err="1">
                <a:latin typeface="Courier New" pitchFamily="49" charset="0"/>
              </a:rPr>
              <a:t>numProc</a:t>
            </a:r>
            <a:r>
              <a:rPr lang="en-US" altLang="en-US" b="1" dirty="0">
                <a:latin typeface="Courier New" pitchFamily="49" charset="0"/>
              </a:rPr>
              <a:t>);</a:t>
            </a:r>
          </a:p>
          <a:p>
            <a:r>
              <a:rPr lang="en-US" altLang="en-US" b="1" dirty="0">
                <a:latin typeface="Courier New" pitchFamily="49" charset="0"/>
              </a:rPr>
              <a:t> </a:t>
            </a:r>
          </a:p>
          <a:p>
            <a:r>
              <a:rPr lang="en-US" altLang="en-US" b="1" dirty="0">
                <a:latin typeface="Courier New" pitchFamily="49" charset="0"/>
              </a:rPr>
              <a:t>  </a:t>
            </a:r>
            <a:r>
              <a:rPr lang="en-US" altLang="en-US" b="1" dirty="0">
                <a:solidFill>
                  <a:srgbClr val="00B050"/>
                </a:solidFill>
                <a:latin typeface="Courier New" pitchFamily="49" charset="0"/>
              </a:rPr>
              <a:t>/* get rank of this </a:t>
            </a:r>
            <a:r>
              <a:rPr lang="en-US" altLang="en-US" b="1" dirty="0" smtClean="0">
                <a:solidFill>
                  <a:srgbClr val="00B050"/>
                </a:solidFill>
                <a:latin typeface="Courier New" pitchFamily="49" charset="0"/>
              </a:rPr>
              <a:t>process */</a:t>
            </a:r>
            <a:endParaRPr lang="en-US" altLang="en-US" b="1" dirty="0">
              <a:solidFill>
                <a:srgbClr val="00B050"/>
              </a:solidFill>
              <a:latin typeface="Courier New" pitchFamily="49" charset="0"/>
            </a:endParaRPr>
          </a:p>
          <a:p>
            <a:r>
              <a:rPr lang="en-US" altLang="en-US" b="1" dirty="0">
                <a:latin typeface="Courier New" pitchFamily="49" charset="0"/>
              </a:rPr>
              <a:t>  </a:t>
            </a:r>
            <a:r>
              <a:rPr lang="en-US" altLang="en-US" b="1" dirty="0" err="1">
                <a:latin typeface="Courier New" pitchFamily="49" charset="0"/>
              </a:rPr>
              <a:t>MPI_Comm_rank</a:t>
            </a:r>
            <a:r>
              <a:rPr lang="en-US" altLang="en-US" b="1" dirty="0">
                <a:latin typeface="Courier New" pitchFamily="49" charset="0"/>
              </a:rPr>
              <a:t>(MPI_COMM_WORLD, &amp;</a:t>
            </a:r>
            <a:r>
              <a:rPr lang="en-US" altLang="en-US" b="1" dirty="0" err="1">
                <a:latin typeface="Courier New" pitchFamily="49" charset="0"/>
              </a:rPr>
              <a:t>myRank</a:t>
            </a:r>
            <a:r>
              <a:rPr lang="en-US" altLang="en-US" b="1" dirty="0">
                <a:latin typeface="Courier New" pitchFamily="49" charset="0"/>
              </a:rPr>
              <a:t>);   </a:t>
            </a:r>
          </a:p>
          <a:p>
            <a:endParaRPr lang="en-US" altLang="en-US" b="1" dirty="0">
              <a:latin typeface="Courier New" pitchFamily="49" charset="0"/>
            </a:endParaRPr>
          </a:p>
          <a:p>
            <a:r>
              <a:rPr lang="en-US" altLang="en-US" b="1" dirty="0">
                <a:latin typeface="Courier New" pitchFamily="49" charset="0"/>
              </a:rPr>
              <a:t>  </a:t>
            </a:r>
            <a:r>
              <a:rPr lang="en-US" altLang="en-US" b="1" dirty="0">
                <a:solidFill>
                  <a:srgbClr val="00B050"/>
                </a:solidFill>
                <a:latin typeface="Courier New" pitchFamily="49" charset="0"/>
              </a:rPr>
              <a:t>/***********************************************/</a:t>
            </a:r>
          </a:p>
          <a:p>
            <a:r>
              <a:rPr lang="en-US" altLang="en-US" b="1" dirty="0">
                <a:latin typeface="Courier New" pitchFamily="49" charset="0"/>
              </a:rPr>
              <a:t>  </a:t>
            </a:r>
            <a:r>
              <a:rPr lang="en-US" altLang="en-US" b="1" dirty="0">
                <a:solidFill>
                  <a:srgbClr val="00B050"/>
                </a:solidFill>
                <a:latin typeface="Courier New" pitchFamily="49" charset="0"/>
              </a:rPr>
              <a:t>/*</a:t>
            </a:r>
            <a:r>
              <a:rPr lang="en-US" altLang="en-US" b="1" dirty="0">
                <a:latin typeface="Courier New" pitchFamily="49" charset="0"/>
              </a:rPr>
              <a:t>  code to send, receive and process messages </a:t>
            </a:r>
            <a:r>
              <a:rPr lang="en-US" altLang="en-US" b="1" dirty="0">
                <a:solidFill>
                  <a:srgbClr val="00B050"/>
                </a:solidFill>
                <a:latin typeface="Courier New" pitchFamily="49" charset="0"/>
              </a:rPr>
              <a:t>*/</a:t>
            </a:r>
          </a:p>
          <a:p>
            <a:r>
              <a:rPr lang="en-US" altLang="en-US" b="1" dirty="0">
                <a:latin typeface="Courier New" pitchFamily="49" charset="0"/>
              </a:rPr>
              <a:t>  </a:t>
            </a:r>
            <a:r>
              <a:rPr lang="en-US" altLang="en-US" b="1" dirty="0">
                <a:solidFill>
                  <a:srgbClr val="00B050"/>
                </a:solidFill>
                <a:latin typeface="Courier New" pitchFamily="49" charset="0"/>
              </a:rPr>
              <a:t>/***********************************************/</a:t>
            </a:r>
          </a:p>
          <a:p>
            <a:endParaRPr lang="en-US" altLang="en-US" b="1" dirty="0">
              <a:latin typeface="Courier New" pitchFamily="49" charset="0"/>
            </a:endParaRPr>
          </a:p>
          <a:p>
            <a:r>
              <a:rPr lang="en-US" altLang="en-US" b="1" dirty="0">
                <a:latin typeface="Courier New" pitchFamily="49" charset="0"/>
              </a:rPr>
              <a:t>  </a:t>
            </a:r>
            <a:r>
              <a:rPr lang="en-US" altLang="en-US" b="1" dirty="0" err="1">
                <a:latin typeface="Courier New" pitchFamily="49" charset="0"/>
              </a:rPr>
              <a:t>MPI_Finalize</a:t>
            </a:r>
            <a:r>
              <a:rPr lang="en-US" altLang="en-US" b="1" dirty="0">
                <a:latin typeface="Courier New" pitchFamily="49" charset="0"/>
              </a:rPr>
              <a:t>();               </a:t>
            </a:r>
            <a:r>
              <a:rPr lang="en-US" altLang="en-US" b="1" dirty="0">
                <a:solidFill>
                  <a:srgbClr val="00B050"/>
                </a:solidFill>
                <a:latin typeface="Courier New" pitchFamily="49" charset="0"/>
              </a:rPr>
              <a:t>/* shut down MPI */</a:t>
            </a:r>
          </a:p>
          <a:p>
            <a:endParaRPr lang="en-US" altLang="en-US" b="1" dirty="0">
              <a:solidFill>
                <a:srgbClr val="00B050"/>
              </a:solidFill>
              <a:latin typeface="Courier New" pitchFamily="49" charset="0"/>
            </a:endParaRPr>
          </a:p>
          <a:p>
            <a:endParaRPr lang="en-US" altLang="en-US" sz="2000" b="1" dirty="0">
              <a:latin typeface="Courier New" pitchFamily="49" charset="0"/>
            </a:endParaRPr>
          </a:p>
          <a:p>
            <a:endParaRPr lang="en-US" altLang="en-US" sz="2000" b="1" dirty="0">
              <a:latin typeface="Courier New" pitchFamily="49" charset="0"/>
            </a:endParaRPr>
          </a:p>
        </p:txBody>
      </p:sp>
    </p:spTree>
    <p:extLst>
      <p:ext uri="{BB962C8B-B14F-4D97-AF65-F5344CB8AC3E}">
        <p14:creationId xmlns:p14="http://schemas.microsoft.com/office/powerpoint/2010/main" val="353168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362200" y="228600"/>
            <a:ext cx="4103688" cy="462307"/>
          </a:xfrm>
          <a:prstGeom prst="rect">
            <a:avLst/>
          </a:prstGeom>
          <a:noFill/>
          <a:ln>
            <a:headEnd/>
            <a:tailEn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altLang="en-US" sz="2400" b="1" dirty="0">
                <a:solidFill>
                  <a:srgbClr val="92D050"/>
                </a:solidFill>
                <a:latin typeface="+mj-lt"/>
                <a:ea typeface="+mj-ea"/>
                <a:cs typeface="+mj-cs"/>
              </a:rPr>
              <a:t>Message Passing Example</a:t>
            </a:r>
          </a:p>
        </p:txBody>
      </p:sp>
      <p:sp>
        <p:nvSpPr>
          <p:cNvPr id="16387" name="Rectangle 3"/>
          <p:cNvSpPr>
            <a:spLocks noChangeArrowheads="1"/>
          </p:cNvSpPr>
          <p:nvPr/>
        </p:nvSpPr>
        <p:spPr bwMode="auto">
          <a:xfrm>
            <a:off x="180182" y="990600"/>
            <a:ext cx="8686800" cy="563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dirty="0"/>
              <a:t>  </a:t>
            </a:r>
            <a:r>
              <a:rPr lang="en-US" altLang="en-US" b="1" dirty="0">
                <a:latin typeface="Courier New" pitchFamily="49" charset="0"/>
              </a:rPr>
              <a:t>if (</a:t>
            </a:r>
            <a:r>
              <a:rPr lang="en-US" altLang="en-US" b="1" dirty="0" err="1">
                <a:latin typeface="Courier New" pitchFamily="49" charset="0"/>
              </a:rPr>
              <a:t>myRank</a:t>
            </a:r>
            <a:r>
              <a:rPr lang="en-US" altLang="en-US" b="1" dirty="0">
                <a:latin typeface="Courier New" pitchFamily="49" charset="0"/>
              </a:rPr>
              <a:t> != 0){/* all processes send to root        */</a:t>
            </a:r>
            <a:endParaRPr lang="en-US" altLang="en-US" b="1" dirty="0"/>
          </a:p>
          <a:p>
            <a:r>
              <a:rPr lang="en-US" altLang="en-US" b="1" dirty="0">
                <a:latin typeface="Courier New" pitchFamily="49" charset="0"/>
              </a:rPr>
              <a:t> </a:t>
            </a:r>
          </a:p>
          <a:p>
            <a:r>
              <a:rPr lang="en-US" altLang="en-US" b="1" dirty="0">
                <a:latin typeface="Courier New" pitchFamily="49" charset="0"/>
              </a:rPr>
              <a:t>    /* create message */</a:t>
            </a:r>
          </a:p>
          <a:p>
            <a:r>
              <a:rPr lang="en-US" altLang="en-US" b="1" dirty="0">
                <a:latin typeface="Courier New" pitchFamily="49" charset="0"/>
              </a:rPr>
              <a:t>    </a:t>
            </a:r>
            <a:r>
              <a:rPr lang="en-US" altLang="en-US" b="1" dirty="0" err="1">
                <a:latin typeface="Courier New" pitchFamily="49" charset="0"/>
              </a:rPr>
              <a:t>sprintf</a:t>
            </a:r>
            <a:r>
              <a:rPr lang="en-US" altLang="en-US" b="1" dirty="0">
                <a:latin typeface="Courier New" pitchFamily="49" charset="0"/>
              </a:rPr>
              <a:t>(message, "Hello from %d", </a:t>
            </a:r>
            <a:r>
              <a:rPr lang="en-US" altLang="en-US" b="1" dirty="0" err="1">
                <a:latin typeface="Courier New" pitchFamily="49" charset="0"/>
              </a:rPr>
              <a:t>myRank</a:t>
            </a:r>
            <a:r>
              <a:rPr lang="en-US" altLang="en-US" b="1" dirty="0">
                <a:latin typeface="Courier New" pitchFamily="49" charset="0"/>
              </a:rPr>
              <a:t>); </a:t>
            </a:r>
          </a:p>
          <a:p>
            <a:r>
              <a:rPr lang="en-US" altLang="en-US" b="1" dirty="0">
                <a:latin typeface="Courier New" pitchFamily="49" charset="0"/>
              </a:rPr>
              <a:t>    </a:t>
            </a:r>
            <a:r>
              <a:rPr lang="en-US" altLang="en-US" b="1" dirty="0" err="1">
                <a:latin typeface="Courier New" pitchFamily="49" charset="0"/>
              </a:rPr>
              <a:t>dest</a:t>
            </a:r>
            <a:r>
              <a:rPr lang="en-US" altLang="en-US" b="1" dirty="0">
                <a:latin typeface="Courier New" pitchFamily="49" charset="0"/>
              </a:rPr>
              <a:t>  = 0;                 /* destination is root  */</a:t>
            </a:r>
          </a:p>
          <a:p>
            <a:r>
              <a:rPr lang="en-US" altLang="en-US" b="1" dirty="0">
                <a:latin typeface="Courier New" pitchFamily="49" charset="0"/>
              </a:rPr>
              <a:t>    count = </a:t>
            </a:r>
            <a:r>
              <a:rPr lang="en-US" altLang="en-US" b="1" dirty="0" err="1">
                <a:latin typeface="Courier New" pitchFamily="49" charset="0"/>
              </a:rPr>
              <a:t>strlen</a:t>
            </a:r>
            <a:r>
              <a:rPr lang="en-US" altLang="en-US" b="1" dirty="0">
                <a:latin typeface="Courier New" pitchFamily="49" charset="0"/>
              </a:rPr>
              <a:t>(mess) + 1;  /* include '\0' in message */</a:t>
            </a:r>
          </a:p>
          <a:p>
            <a:endParaRPr lang="en-US" altLang="en-US" b="1" dirty="0">
              <a:latin typeface="Courier New" pitchFamily="49" charset="0"/>
            </a:endParaRPr>
          </a:p>
          <a:p>
            <a:r>
              <a:rPr lang="en-US" altLang="en-US" b="1" dirty="0">
                <a:latin typeface="Courier New" pitchFamily="49" charset="0"/>
              </a:rPr>
              <a:t>    </a:t>
            </a:r>
            <a:r>
              <a:rPr lang="en-US" altLang="en-US" b="1" dirty="0" err="1">
                <a:latin typeface="Courier New" pitchFamily="49" charset="0"/>
              </a:rPr>
              <a:t>MPI_Send</a:t>
            </a:r>
            <a:r>
              <a:rPr lang="en-US" altLang="en-US" b="1" dirty="0">
                <a:latin typeface="Courier New" pitchFamily="49" charset="0"/>
              </a:rPr>
              <a:t>(mess, count, MPI_CHAR, </a:t>
            </a:r>
          </a:p>
          <a:p>
            <a:r>
              <a:rPr lang="en-US" altLang="en-US" b="1" dirty="0">
                <a:latin typeface="Courier New" pitchFamily="49" charset="0"/>
              </a:rPr>
              <a:t>             </a:t>
            </a:r>
            <a:r>
              <a:rPr lang="en-US" altLang="en-US" b="1" dirty="0" err="1">
                <a:latin typeface="Courier New" pitchFamily="49" charset="0"/>
              </a:rPr>
              <a:t>dest</a:t>
            </a:r>
            <a:r>
              <a:rPr lang="en-US" altLang="en-US" b="1" dirty="0">
                <a:latin typeface="Courier New" pitchFamily="49" charset="0"/>
              </a:rPr>
              <a:t>, tag, MPI_COMM_WORLD);</a:t>
            </a:r>
          </a:p>
          <a:p>
            <a:r>
              <a:rPr lang="en-US" altLang="en-US" b="1" dirty="0">
                <a:latin typeface="Courier New" pitchFamily="49" charset="0"/>
              </a:rPr>
              <a:t>  }</a:t>
            </a:r>
          </a:p>
          <a:p>
            <a:r>
              <a:rPr lang="en-US" altLang="en-US" b="1" dirty="0">
                <a:latin typeface="Courier New" pitchFamily="49" charset="0"/>
              </a:rPr>
              <a:t>  else{/* root (0) process receives and prints messages */</a:t>
            </a:r>
          </a:p>
          <a:p>
            <a:r>
              <a:rPr lang="en-US" altLang="en-US" b="1" dirty="0">
                <a:latin typeface="Courier New" pitchFamily="49" charset="0"/>
              </a:rPr>
              <a:t>       /* from each processor in rank order              */</a:t>
            </a:r>
          </a:p>
          <a:p>
            <a:r>
              <a:rPr lang="en-US" altLang="en-US" b="1" dirty="0">
                <a:latin typeface="Courier New" pitchFamily="49" charset="0"/>
              </a:rPr>
              <a:t>    for(source = 1; source &lt; </a:t>
            </a:r>
            <a:r>
              <a:rPr lang="en-US" altLang="en-US" b="1" dirty="0" err="1">
                <a:latin typeface="Courier New" pitchFamily="49" charset="0"/>
              </a:rPr>
              <a:t>numProc</a:t>
            </a:r>
            <a:r>
              <a:rPr lang="en-US" altLang="en-US" b="1" dirty="0">
                <a:latin typeface="Courier New" pitchFamily="49" charset="0"/>
              </a:rPr>
              <a:t>; source++){</a:t>
            </a:r>
          </a:p>
          <a:p>
            <a:endParaRPr lang="en-US" altLang="en-US" b="1" dirty="0">
              <a:latin typeface="Courier New" pitchFamily="49" charset="0"/>
            </a:endParaRPr>
          </a:p>
          <a:p>
            <a:r>
              <a:rPr lang="en-US" altLang="en-US" b="1" dirty="0">
                <a:latin typeface="Courier New" pitchFamily="49" charset="0"/>
              </a:rPr>
              <a:t>      </a:t>
            </a:r>
            <a:r>
              <a:rPr lang="en-US" altLang="en-US" b="1" dirty="0" err="1">
                <a:latin typeface="Courier New" pitchFamily="49" charset="0"/>
              </a:rPr>
              <a:t>MPI_Recv</a:t>
            </a:r>
            <a:r>
              <a:rPr lang="en-US" altLang="en-US" b="1" dirty="0">
                <a:latin typeface="Courier New" pitchFamily="49" charset="0"/>
              </a:rPr>
              <a:t>(mess, MAXSIZE, MPI_CHAR, </a:t>
            </a:r>
          </a:p>
          <a:p>
            <a:r>
              <a:rPr lang="en-US" altLang="en-US" b="1" dirty="0">
                <a:latin typeface="Courier New" pitchFamily="49" charset="0"/>
              </a:rPr>
              <a:t>               source, tag, MPICOMM_WORLD, &amp;status);</a:t>
            </a:r>
          </a:p>
          <a:p>
            <a:endParaRPr lang="en-US" altLang="en-US" b="1" dirty="0">
              <a:latin typeface="Courier New" pitchFamily="49" charset="0"/>
            </a:endParaRPr>
          </a:p>
          <a:p>
            <a:r>
              <a:rPr lang="en-US" altLang="en-US" b="1" dirty="0">
                <a:latin typeface="Courier New" pitchFamily="49" charset="0"/>
              </a:rPr>
              <a:t>      </a:t>
            </a:r>
            <a:r>
              <a:rPr lang="en-US" altLang="en-US" b="1" dirty="0" err="1">
                <a:latin typeface="Courier New" pitchFamily="49" charset="0"/>
              </a:rPr>
              <a:t>printf</a:t>
            </a:r>
            <a:r>
              <a:rPr lang="en-US" altLang="en-US" b="1" dirty="0">
                <a:latin typeface="Courier New" pitchFamily="49" charset="0"/>
              </a:rPr>
              <a:t>("%s\n", mess);</a:t>
            </a:r>
          </a:p>
          <a:p>
            <a:r>
              <a:rPr lang="en-US" altLang="en-US" b="1" dirty="0">
                <a:latin typeface="Courier New" pitchFamily="49" charset="0"/>
              </a:rPr>
              <a:t>    }</a:t>
            </a:r>
          </a:p>
          <a:p>
            <a:r>
              <a:rPr lang="en-US" altLang="en-US" b="1" dirty="0">
                <a:latin typeface="Courier New" pitchFamily="49" charset="0"/>
              </a:rPr>
              <a:t>  }</a:t>
            </a:r>
          </a:p>
        </p:txBody>
      </p:sp>
    </p:spTree>
    <p:extLst>
      <p:ext uri="{BB962C8B-B14F-4D97-AF65-F5344CB8AC3E}">
        <p14:creationId xmlns:p14="http://schemas.microsoft.com/office/powerpoint/2010/main" val="830384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0"/>
            <a:ext cx="77724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Broadcasting a message</a:t>
            </a:r>
          </a:p>
        </p:txBody>
      </p:sp>
      <p:sp>
        <p:nvSpPr>
          <p:cNvPr id="21507" name="Rectangle 3"/>
          <p:cNvSpPr>
            <a:spLocks noGrp="1" noChangeArrowheads="1"/>
          </p:cNvSpPr>
          <p:nvPr>
            <p:ph type="body" idx="1"/>
          </p:nvPr>
        </p:nvSpPr>
        <p:spPr>
          <a:xfrm>
            <a:off x="1219200" y="3429000"/>
            <a:ext cx="7315200" cy="3124200"/>
          </a:xfrm>
          <a:noFill/>
          <a:ln/>
        </p:spPr>
        <p:txBody>
          <a:bodyPr/>
          <a:lstStyle/>
          <a:p>
            <a:r>
              <a:rPr lang="en-US" altLang="en-US" sz="2000" dirty="0"/>
              <a:t>Broadcast:  one sender, many </a:t>
            </a:r>
            <a:r>
              <a:rPr lang="en-US" altLang="en-US" sz="2000" dirty="0" smtClean="0"/>
              <a:t>receivers</a:t>
            </a:r>
          </a:p>
          <a:p>
            <a:r>
              <a:rPr lang="en-US" altLang="en-US" sz="2000" dirty="0" smtClean="0"/>
              <a:t>Includes </a:t>
            </a:r>
            <a:r>
              <a:rPr lang="en-US" altLang="en-US" sz="2000" dirty="0"/>
              <a:t>all processes in </a:t>
            </a:r>
            <a:r>
              <a:rPr lang="en-US" altLang="en-US" sz="2000" dirty="0" smtClean="0"/>
              <a:t>communicator; </a:t>
            </a:r>
            <a:r>
              <a:rPr lang="en-US" altLang="en-US" sz="2000" dirty="0"/>
              <a:t>all processes must make an equivalent call to </a:t>
            </a:r>
            <a:r>
              <a:rPr lang="en-US" altLang="en-US" sz="2000" dirty="0" err="1"/>
              <a:t>MPI_Bcast</a:t>
            </a:r>
            <a:endParaRPr lang="en-US" altLang="en-US" sz="2000" dirty="0"/>
          </a:p>
          <a:p>
            <a:r>
              <a:rPr lang="en-US" altLang="en-US" sz="2000" dirty="0"/>
              <a:t>Any processor may be sender (root), as determined by the fourth parameter</a:t>
            </a:r>
          </a:p>
          <a:p>
            <a:r>
              <a:rPr lang="en-US" altLang="en-US" sz="2000" dirty="0"/>
              <a:t>First three parameters specify message as for </a:t>
            </a:r>
            <a:r>
              <a:rPr lang="en-US" altLang="en-US" sz="2000" dirty="0" err="1"/>
              <a:t>MPI_Send</a:t>
            </a:r>
            <a:r>
              <a:rPr lang="en-US" altLang="en-US" sz="2000" dirty="0"/>
              <a:t> and </a:t>
            </a:r>
            <a:r>
              <a:rPr lang="en-US" altLang="en-US" sz="2000" dirty="0" err="1"/>
              <a:t>MPI_Recv</a:t>
            </a:r>
            <a:r>
              <a:rPr lang="en-US" altLang="en-US" sz="2000" dirty="0"/>
              <a:t>, fifth parameter specifies communicator</a:t>
            </a:r>
          </a:p>
          <a:p>
            <a:r>
              <a:rPr lang="en-US" altLang="en-US" sz="2000" dirty="0"/>
              <a:t>Broadcast serves as a global synchronization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914400"/>
            <a:ext cx="372427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873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228600"/>
            <a:ext cx="7772400" cy="11430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err="1">
                <a:solidFill>
                  <a:srgbClr val="92D050"/>
                </a:solidFill>
                <a:latin typeface="+mj-lt"/>
                <a:ea typeface="+mj-ea"/>
                <a:cs typeface="+mj-cs"/>
              </a:rPr>
              <a:t>MPI_Bcast</a:t>
            </a:r>
            <a:r>
              <a:rPr lang="en-US" altLang="en-US" dirty="0">
                <a:solidFill>
                  <a:srgbClr val="92D050"/>
                </a:solidFill>
                <a:latin typeface="+mj-lt"/>
                <a:ea typeface="+mj-ea"/>
                <a:cs typeface="+mj-cs"/>
              </a:rPr>
              <a:t>()  Syntax</a:t>
            </a:r>
          </a:p>
        </p:txBody>
      </p:sp>
      <p:sp>
        <p:nvSpPr>
          <p:cNvPr id="22531" name="Rectangle 3"/>
          <p:cNvSpPr>
            <a:spLocks noGrp="1" noChangeArrowheads="1"/>
          </p:cNvSpPr>
          <p:nvPr>
            <p:ph type="body" idx="1"/>
          </p:nvPr>
        </p:nvSpPr>
        <p:spPr>
          <a:xfrm>
            <a:off x="381000" y="1371600"/>
            <a:ext cx="8534400" cy="5257800"/>
          </a:xfrm>
          <a:noFill/>
          <a:ln/>
        </p:spPr>
        <p:txBody>
          <a:bodyPr/>
          <a:lstStyle/>
          <a:p>
            <a:pPr>
              <a:buFontTx/>
              <a:buNone/>
            </a:pPr>
            <a:r>
              <a:rPr lang="en-US" altLang="en-US" sz="2000" b="1" dirty="0" err="1">
                <a:latin typeface="Courier New" pitchFamily="49" charset="0"/>
              </a:rPr>
              <a:t>MPI_Bcast</a:t>
            </a:r>
            <a:r>
              <a:rPr lang="en-US" altLang="en-US" sz="2000" b="1" dirty="0">
                <a:latin typeface="Courier New" pitchFamily="49" charset="0"/>
              </a:rPr>
              <a:t>(mess, count, MPI_INT</a:t>
            </a:r>
            <a:r>
              <a:rPr lang="en-US" altLang="en-US" sz="2000" b="1" dirty="0" smtClean="0">
                <a:latin typeface="Courier New" pitchFamily="49" charset="0"/>
              </a:rPr>
              <a:t>, root, MPI_COMM_WORLD</a:t>
            </a:r>
            <a:r>
              <a:rPr lang="en-US" altLang="en-US" sz="2000" b="1" dirty="0">
                <a:latin typeface="Courier New" pitchFamily="49" charset="0"/>
              </a:rPr>
              <a:t>);</a:t>
            </a:r>
          </a:p>
          <a:p>
            <a:pPr>
              <a:buFontTx/>
              <a:buNone/>
            </a:pPr>
            <a:r>
              <a:rPr lang="en-US" altLang="en-US" sz="2000" b="1" dirty="0">
                <a:solidFill>
                  <a:srgbClr val="FF9900"/>
                </a:solidFill>
                <a:latin typeface="Courier New" pitchFamily="49" charset="0"/>
              </a:rPr>
              <a:t>mess</a:t>
            </a:r>
            <a:r>
              <a:rPr lang="en-US" altLang="en-US" sz="2000" b="1" dirty="0">
                <a:latin typeface="Courier New" pitchFamily="49" charset="0"/>
              </a:rPr>
              <a:t>    </a:t>
            </a:r>
            <a:r>
              <a:rPr lang="en-US" altLang="en-US" sz="2000" dirty="0"/>
              <a:t>pointer to message buffer</a:t>
            </a:r>
            <a:endParaRPr lang="en-US" altLang="en-US" sz="2000" b="1" dirty="0">
              <a:latin typeface="Courier New" pitchFamily="49" charset="0"/>
            </a:endParaRPr>
          </a:p>
          <a:p>
            <a:pPr>
              <a:buFontTx/>
              <a:buNone/>
            </a:pPr>
            <a:r>
              <a:rPr lang="en-US" altLang="en-US" sz="2000" b="1" dirty="0">
                <a:solidFill>
                  <a:srgbClr val="FF9900"/>
                </a:solidFill>
                <a:latin typeface="Courier New" pitchFamily="49" charset="0"/>
              </a:rPr>
              <a:t>count</a:t>
            </a:r>
            <a:r>
              <a:rPr lang="en-US" altLang="en-US" sz="2000" b="1" dirty="0">
                <a:latin typeface="Courier New" pitchFamily="49" charset="0"/>
              </a:rPr>
              <a:t>   </a:t>
            </a:r>
            <a:r>
              <a:rPr lang="en-US" altLang="en-US" sz="2000" dirty="0"/>
              <a:t>number of items sent</a:t>
            </a:r>
            <a:endParaRPr lang="en-US" altLang="en-US" sz="2000" b="1" dirty="0">
              <a:latin typeface="Courier New" pitchFamily="49" charset="0"/>
            </a:endParaRPr>
          </a:p>
          <a:p>
            <a:pPr>
              <a:buFontTx/>
              <a:buNone/>
            </a:pPr>
            <a:r>
              <a:rPr lang="en-US" altLang="en-US" sz="2000" b="1" dirty="0">
                <a:solidFill>
                  <a:srgbClr val="FF9900"/>
                </a:solidFill>
                <a:latin typeface="Courier New" pitchFamily="49" charset="0"/>
              </a:rPr>
              <a:t>MPI_INT</a:t>
            </a:r>
            <a:r>
              <a:rPr lang="en-US" altLang="en-US" sz="2000" b="1" dirty="0">
                <a:latin typeface="Courier New" pitchFamily="49" charset="0"/>
              </a:rPr>
              <a:t> </a:t>
            </a:r>
            <a:r>
              <a:rPr lang="en-US" altLang="en-US" sz="2000" dirty="0"/>
              <a:t>type of item sent</a:t>
            </a:r>
          </a:p>
          <a:p>
            <a:pPr>
              <a:buFontTx/>
              <a:buNone/>
            </a:pPr>
            <a:r>
              <a:rPr lang="en-US" altLang="en-US" sz="2000" dirty="0"/>
              <a:t>                 </a:t>
            </a:r>
            <a:r>
              <a:rPr lang="en-US" altLang="en-US" sz="2000" dirty="0" smtClean="0"/>
              <a:t>Note</a:t>
            </a:r>
            <a:r>
              <a:rPr lang="en-US" altLang="en-US" sz="2000" dirty="0"/>
              <a:t>: count and type should be the same </a:t>
            </a:r>
            <a:r>
              <a:rPr lang="en-US" altLang="en-US" sz="2000" dirty="0" smtClean="0"/>
              <a:t>on </a:t>
            </a:r>
            <a:r>
              <a:rPr lang="en-US" altLang="en-US" sz="2000" dirty="0"/>
              <a:t>all processors</a:t>
            </a:r>
            <a:endParaRPr lang="en-US" altLang="en-US" sz="2000" b="1" dirty="0"/>
          </a:p>
          <a:p>
            <a:pPr>
              <a:buFontTx/>
              <a:buNone/>
            </a:pPr>
            <a:r>
              <a:rPr lang="en-US" altLang="en-US" sz="2000" b="1" dirty="0">
                <a:solidFill>
                  <a:srgbClr val="FF9900"/>
                </a:solidFill>
                <a:latin typeface="Courier New" pitchFamily="49" charset="0"/>
              </a:rPr>
              <a:t>root</a:t>
            </a:r>
            <a:r>
              <a:rPr lang="en-US" altLang="en-US" sz="2000" b="1" dirty="0">
                <a:latin typeface="Courier New" pitchFamily="49" charset="0"/>
              </a:rPr>
              <a:t>    </a:t>
            </a:r>
            <a:r>
              <a:rPr lang="en-US" altLang="en-US" sz="2000" dirty="0"/>
              <a:t>sending processor</a:t>
            </a:r>
            <a:endParaRPr lang="en-US" altLang="en-US" sz="2000" b="1" dirty="0"/>
          </a:p>
          <a:p>
            <a:pPr>
              <a:buFontTx/>
              <a:buNone/>
            </a:pPr>
            <a:r>
              <a:rPr lang="en-US" altLang="en-US" sz="2000" b="1" dirty="0">
                <a:solidFill>
                  <a:srgbClr val="FF9900"/>
                </a:solidFill>
                <a:latin typeface="Courier New" pitchFamily="49" charset="0"/>
              </a:rPr>
              <a:t>MPI_COMM_WORLD</a:t>
            </a:r>
            <a:r>
              <a:rPr lang="en-US" altLang="en-US" sz="2000" b="1" dirty="0">
                <a:latin typeface="Courier New" pitchFamily="49" charset="0"/>
              </a:rPr>
              <a:t>   </a:t>
            </a:r>
            <a:r>
              <a:rPr lang="en-US" altLang="en-US" sz="2000" dirty="0"/>
              <a:t>communicator within </a:t>
            </a:r>
            <a:r>
              <a:rPr lang="en-US" altLang="en-US" sz="2000" dirty="0" smtClean="0"/>
              <a:t>which </a:t>
            </a:r>
            <a:r>
              <a:rPr lang="en-US" altLang="en-US" sz="2000" dirty="0"/>
              <a:t>broadcast takes place</a:t>
            </a:r>
            <a:endParaRPr lang="en-US" altLang="en-US" sz="2000" b="1" dirty="0"/>
          </a:p>
        </p:txBody>
      </p:sp>
    </p:spTree>
    <p:extLst>
      <p:ext uri="{BB962C8B-B14F-4D97-AF65-F5344CB8AC3E}">
        <p14:creationId xmlns:p14="http://schemas.microsoft.com/office/powerpoint/2010/main" val="847650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altLang="en-US" dirty="0">
                <a:solidFill>
                  <a:srgbClr val="92D050"/>
                </a:solidFill>
                <a:latin typeface="+mj-lt"/>
                <a:ea typeface="+mj-ea"/>
                <a:cs typeface="+mj-cs"/>
              </a:rPr>
              <a:t>Timing Programs</a:t>
            </a:r>
          </a:p>
        </p:txBody>
      </p:sp>
      <p:sp>
        <p:nvSpPr>
          <p:cNvPr id="23555" name="Rectangle 3"/>
          <p:cNvSpPr>
            <a:spLocks noGrp="1" noChangeArrowheads="1"/>
          </p:cNvSpPr>
          <p:nvPr>
            <p:ph type="body" idx="1"/>
          </p:nvPr>
        </p:nvSpPr>
        <p:spPr>
          <a:xfrm>
            <a:off x="990600" y="1600200"/>
            <a:ext cx="7772400" cy="4648200"/>
          </a:xfrm>
          <a:noFill/>
          <a:ln/>
        </p:spPr>
        <p:txBody>
          <a:bodyPr/>
          <a:lstStyle/>
          <a:p>
            <a:pPr marL="0" indent="0">
              <a:buNone/>
            </a:pPr>
            <a:r>
              <a:rPr lang="en-US" altLang="en-US" sz="2000" dirty="0" err="1"/>
              <a:t>MPI_Wtime</a:t>
            </a:r>
            <a:r>
              <a:rPr lang="en-US" altLang="en-US" sz="2000" dirty="0"/>
              <a:t>()</a:t>
            </a:r>
          </a:p>
          <a:p>
            <a:pPr lvl="1">
              <a:buSzPct val="100000"/>
              <a:buFont typeface="Arial" pitchFamily="34" charset="0"/>
              <a:buChar char="•"/>
            </a:pPr>
            <a:r>
              <a:rPr lang="en-US" altLang="en-US" sz="2000" dirty="0"/>
              <a:t>returns a double giving time in seconds from a fixed time in the past</a:t>
            </a:r>
          </a:p>
          <a:p>
            <a:pPr lvl="1">
              <a:buSzPct val="100000"/>
              <a:buFont typeface="Arial" pitchFamily="34" charset="0"/>
              <a:buChar char="•"/>
            </a:pPr>
            <a:r>
              <a:rPr lang="en-US" altLang="en-US" sz="2000" dirty="0"/>
              <a:t>To time a program, record </a:t>
            </a:r>
            <a:r>
              <a:rPr lang="en-US" altLang="en-US" sz="2000" dirty="0" err="1"/>
              <a:t>MPI_Wtime</a:t>
            </a:r>
            <a:r>
              <a:rPr lang="en-US" altLang="en-US" sz="2000" dirty="0"/>
              <a:t>() in a variable at start, then again at </a:t>
            </a:r>
            <a:r>
              <a:rPr lang="en-US" altLang="en-US" sz="2000" dirty="0" smtClean="0"/>
              <a:t>finish; </a:t>
            </a:r>
            <a:r>
              <a:rPr lang="en-US" altLang="en-US" sz="2000" dirty="0"/>
              <a:t>difference is elapsed time</a:t>
            </a:r>
          </a:p>
          <a:p>
            <a:pPr lvl="1">
              <a:buFontTx/>
              <a:buNone/>
            </a:pPr>
            <a:r>
              <a:rPr lang="en-US" altLang="en-US" sz="2000" b="1" dirty="0" err="1">
                <a:solidFill>
                  <a:srgbClr val="FF9900"/>
                </a:solidFill>
                <a:latin typeface="Courier New" pitchFamily="49" charset="0"/>
              </a:rPr>
              <a:t>startime</a:t>
            </a:r>
            <a:r>
              <a:rPr lang="en-US" altLang="en-US" sz="2000" b="1" dirty="0">
                <a:latin typeface="Courier New" pitchFamily="49" charset="0"/>
              </a:rPr>
              <a:t> = </a:t>
            </a:r>
            <a:r>
              <a:rPr lang="en-US" altLang="en-US" sz="2000" b="1" dirty="0" err="1">
                <a:latin typeface="Courier New" pitchFamily="49" charset="0"/>
              </a:rPr>
              <a:t>MPI_Wtime</a:t>
            </a:r>
            <a:r>
              <a:rPr lang="en-US" altLang="en-US" sz="2000" b="1" dirty="0">
                <a:latin typeface="Courier New" pitchFamily="49" charset="0"/>
              </a:rPr>
              <a:t>();</a:t>
            </a:r>
          </a:p>
          <a:p>
            <a:pPr lvl="1">
              <a:buFontTx/>
              <a:buNone/>
            </a:pPr>
            <a:r>
              <a:rPr lang="en-US" altLang="en-US" sz="2000" b="1" dirty="0">
                <a:latin typeface="Courier New" pitchFamily="49" charset="0"/>
              </a:rPr>
              <a:t>/* part of program to be </a:t>
            </a:r>
            <a:r>
              <a:rPr lang="en-US" altLang="en-US" sz="2000" b="1" dirty="0" err="1">
                <a:latin typeface="Courier New" pitchFamily="49" charset="0"/>
              </a:rPr>
              <a:t>timesd</a:t>
            </a:r>
            <a:r>
              <a:rPr lang="en-US" altLang="en-US" sz="2000" b="1" dirty="0">
                <a:latin typeface="Courier New" pitchFamily="49" charset="0"/>
              </a:rPr>
              <a:t>  */</a:t>
            </a:r>
          </a:p>
          <a:p>
            <a:pPr lvl="1">
              <a:buFontTx/>
              <a:buNone/>
            </a:pPr>
            <a:r>
              <a:rPr lang="en-US" altLang="en-US" sz="2000" b="1" dirty="0" err="1">
                <a:solidFill>
                  <a:srgbClr val="FF9900"/>
                </a:solidFill>
                <a:latin typeface="Courier New" pitchFamily="49" charset="0"/>
              </a:rPr>
              <a:t>stoptime</a:t>
            </a:r>
            <a:r>
              <a:rPr lang="en-US" altLang="en-US" sz="2000" b="1" dirty="0">
                <a:latin typeface="Courier New" pitchFamily="49" charset="0"/>
              </a:rPr>
              <a:t> = </a:t>
            </a:r>
            <a:r>
              <a:rPr lang="en-US" altLang="en-US" sz="2000" b="1" dirty="0" err="1">
                <a:latin typeface="Courier New" pitchFamily="49" charset="0"/>
              </a:rPr>
              <a:t>MPI_Wtime</a:t>
            </a:r>
            <a:r>
              <a:rPr lang="en-US" altLang="en-US" sz="2000" b="1" dirty="0">
                <a:latin typeface="Courier New" pitchFamily="49" charset="0"/>
              </a:rPr>
              <a:t>();</a:t>
            </a:r>
          </a:p>
          <a:p>
            <a:pPr lvl="1">
              <a:buFontTx/>
              <a:buNone/>
            </a:pPr>
            <a:r>
              <a:rPr lang="en-US" altLang="en-US" sz="2000" b="1" dirty="0">
                <a:solidFill>
                  <a:srgbClr val="FF9900"/>
                </a:solidFill>
                <a:latin typeface="Courier New" pitchFamily="49" charset="0"/>
              </a:rPr>
              <a:t>time</a:t>
            </a:r>
            <a:r>
              <a:rPr lang="en-US" altLang="en-US" sz="2000" b="1" dirty="0">
                <a:latin typeface="Courier New" pitchFamily="49" charset="0"/>
              </a:rPr>
              <a:t> = </a:t>
            </a:r>
            <a:r>
              <a:rPr lang="en-US" altLang="en-US" sz="2000" b="1" dirty="0" err="1">
                <a:latin typeface="Courier New" pitchFamily="49" charset="0"/>
              </a:rPr>
              <a:t>stoptime</a:t>
            </a:r>
            <a:r>
              <a:rPr lang="en-US" altLang="en-US" sz="2000" b="1" dirty="0">
                <a:latin typeface="Courier New" pitchFamily="49" charset="0"/>
              </a:rPr>
              <a:t> - </a:t>
            </a:r>
            <a:r>
              <a:rPr lang="en-US" altLang="en-US" sz="2000" b="1" dirty="0" err="1">
                <a:latin typeface="Courier New" pitchFamily="49" charset="0"/>
              </a:rPr>
              <a:t>starttime</a:t>
            </a:r>
            <a:r>
              <a:rPr lang="en-US" altLang="en-US" sz="2000" b="1" dirty="0">
                <a:latin typeface="Courier New" pitchFamily="49" charset="0"/>
              </a:rPr>
              <a:t>;</a:t>
            </a:r>
          </a:p>
        </p:txBody>
      </p:sp>
    </p:spTree>
    <p:extLst>
      <p:ext uri="{BB962C8B-B14F-4D97-AF65-F5344CB8AC3E}">
        <p14:creationId xmlns:p14="http://schemas.microsoft.com/office/powerpoint/2010/main" val="249297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p:nvPr/>
        </p:nvGrpSpPr>
        <p:grpSpPr>
          <a:xfrm>
            <a:off x="838200" y="76200"/>
            <a:ext cx="7620000" cy="6858000"/>
            <a:chOff x="838200" y="0"/>
            <a:chExt cx="7162800" cy="6858000"/>
          </a:xfrm>
        </p:grpSpPr>
        <p:pic>
          <p:nvPicPr>
            <p:cNvPr id="5122" name="Picture 2"/>
            <p:cNvPicPr>
              <a:picLocks noChangeAspect="1" noChangeArrowheads="1"/>
            </p:cNvPicPr>
            <p:nvPr/>
          </p:nvPicPr>
          <p:blipFill>
            <a:blip r:embed="rId3" cstate="print"/>
            <a:srcRect/>
            <a:stretch>
              <a:fillRect/>
            </a:stretch>
          </p:blipFill>
          <p:spPr bwMode="auto">
            <a:xfrm>
              <a:off x="838200" y="430083"/>
              <a:ext cx="7162800" cy="6427917"/>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838200" y="0"/>
              <a:ext cx="7162800" cy="457200"/>
            </a:xfrm>
            <a:prstGeom prst="rect">
              <a:avLst/>
            </a:prstGeom>
            <a:noFill/>
            <a:ln w="9525">
              <a:noFill/>
              <a:miter lim="800000"/>
              <a:headEnd/>
              <a:tailEnd/>
            </a:ln>
          </p:spPr>
        </p:pic>
      </p:grpSp>
      <p:grpSp>
        <p:nvGrpSpPr>
          <p:cNvPr id="4" name="Group 11"/>
          <p:cNvGrpSpPr/>
          <p:nvPr/>
        </p:nvGrpSpPr>
        <p:grpSpPr>
          <a:xfrm rot="10800000">
            <a:off x="76200" y="4876800"/>
            <a:ext cx="1295400" cy="923330"/>
            <a:chOff x="7086600" y="2200870"/>
            <a:chExt cx="1295400" cy="923330"/>
          </a:xfrm>
        </p:grpSpPr>
        <p:sp>
          <p:nvSpPr>
            <p:cNvPr id="6" name="Left Arrow 5"/>
            <p:cNvSpPr/>
            <p:nvPr/>
          </p:nvSpPr>
          <p:spPr>
            <a:xfrm>
              <a:off x="7086600" y="2590800"/>
              <a:ext cx="533400" cy="457200"/>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7" name="TextBox 6"/>
            <p:cNvSpPr txBox="1"/>
            <p:nvPr/>
          </p:nvSpPr>
          <p:spPr>
            <a:xfrm rot="10800000">
              <a:off x="7573124" y="2200870"/>
              <a:ext cx="808876" cy="923330"/>
            </a:xfrm>
            <a:prstGeom prst="rect">
              <a:avLst/>
            </a:prstGeom>
            <a:noFill/>
          </p:spPr>
          <p:txBody>
            <a:bodyPr wrap="none" rtlCol="0">
              <a:spAutoFit/>
            </a:bodyPr>
            <a:lstStyle/>
            <a:p>
              <a:r>
                <a:rPr lang="en-US" b="1" dirty="0" smtClean="0">
                  <a:solidFill>
                    <a:srgbClr val="92D050"/>
                  </a:solidFill>
                </a:rPr>
                <a:t>Start</a:t>
              </a:r>
            </a:p>
            <a:p>
              <a:r>
                <a:rPr lang="en-US" b="1" dirty="0" smtClean="0">
                  <a:solidFill>
                    <a:srgbClr val="92D050"/>
                  </a:solidFill>
                </a:rPr>
                <a:t>Timer</a:t>
              </a:r>
            </a:p>
            <a:p>
              <a:endParaRPr lang="en-US" b="1" dirty="0">
                <a:solidFill>
                  <a:srgbClr val="92D050"/>
                </a:solidFill>
              </a:endParaRPr>
            </a:p>
          </p:txBody>
        </p:sp>
      </p:grpSp>
      <p:grpSp>
        <p:nvGrpSpPr>
          <p:cNvPr id="5" name="Group 14"/>
          <p:cNvGrpSpPr/>
          <p:nvPr/>
        </p:nvGrpSpPr>
        <p:grpSpPr>
          <a:xfrm rot="10800000">
            <a:off x="68437" y="5476964"/>
            <a:ext cx="1302436" cy="646331"/>
            <a:chOff x="7086600" y="2487305"/>
            <a:chExt cx="1302436" cy="646331"/>
          </a:xfrm>
        </p:grpSpPr>
        <p:sp>
          <p:nvSpPr>
            <p:cNvPr id="9" name="Left Arrow 8"/>
            <p:cNvSpPr/>
            <p:nvPr/>
          </p:nvSpPr>
          <p:spPr>
            <a:xfrm>
              <a:off x="7086600" y="2590800"/>
              <a:ext cx="533400" cy="45720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 name="TextBox 9"/>
            <p:cNvSpPr txBox="1"/>
            <p:nvPr/>
          </p:nvSpPr>
          <p:spPr>
            <a:xfrm rot="10800000">
              <a:off x="7619273" y="2487305"/>
              <a:ext cx="769763" cy="646331"/>
            </a:xfrm>
            <a:prstGeom prst="rect">
              <a:avLst/>
            </a:prstGeom>
            <a:noFill/>
          </p:spPr>
          <p:txBody>
            <a:bodyPr wrap="none" rtlCol="0">
              <a:spAutoFit/>
            </a:bodyPr>
            <a:lstStyle/>
            <a:p>
              <a:r>
                <a:rPr lang="en-US" b="1" dirty="0" smtClean="0">
                  <a:solidFill>
                    <a:srgbClr val="C00000"/>
                  </a:solidFill>
                </a:rPr>
                <a:t>Stop</a:t>
              </a:r>
            </a:p>
            <a:p>
              <a:r>
                <a:rPr lang="en-US" b="1" dirty="0" smtClean="0">
                  <a:solidFill>
                    <a:srgbClr val="C00000"/>
                  </a:solidFill>
                </a:rPr>
                <a:t>Timer</a:t>
              </a:r>
              <a:endParaRPr lang="en-US" b="1" dirty="0">
                <a:solidFill>
                  <a:srgbClr val="C00000"/>
                </a:solidFill>
              </a:endParaRPr>
            </a:p>
          </p:txBody>
        </p:sp>
      </p:grpSp>
    </p:spTree>
    <p:extLst>
      <p:ext uri="{BB962C8B-B14F-4D97-AF65-F5344CB8AC3E}">
        <p14:creationId xmlns:p14="http://schemas.microsoft.com/office/powerpoint/2010/main" val="225549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533400" y="-1"/>
            <a:ext cx="8077200" cy="6858001"/>
          </a:xfrm>
          <a:prstGeom prst="rect">
            <a:avLst/>
          </a:prstGeom>
          <a:noFill/>
          <a:ln w="9525">
            <a:noFill/>
            <a:miter lim="800000"/>
            <a:headEnd/>
            <a:tailEnd/>
          </a:ln>
        </p:spPr>
      </p:pic>
      <p:sp>
        <p:nvSpPr>
          <p:cNvPr id="4" name="Rectangle 3"/>
          <p:cNvSpPr/>
          <p:nvPr/>
        </p:nvSpPr>
        <p:spPr>
          <a:xfrm>
            <a:off x="1524000" y="5257800"/>
            <a:ext cx="6477000" cy="22860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25384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552700" y="238259"/>
            <a:ext cx="4038600" cy="5334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13 Dwarfs</a:t>
            </a:r>
          </a:p>
        </p:txBody>
      </p:sp>
      <p:sp>
        <p:nvSpPr>
          <p:cNvPr id="5" name="TextBox 4"/>
          <p:cNvSpPr txBox="1"/>
          <p:nvPr/>
        </p:nvSpPr>
        <p:spPr>
          <a:xfrm>
            <a:off x="304800" y="1038285"/>
            <a:ext cx="8534400" cy="5355312"/>
          </a:xfrm>
          <a:prstGeom prst="rect">
            <a:avLst/>
          </a:prstGeom>
          <a:noFill/>
        </p:spPr>
        <p:txBody>
          <a:bodyPr wrap="square" rtlCol="0">
            <a:spAutoFit/>
          </a:bodyPr>
          <a:lstStyle/>
          <a:p>
            <a:pPr marL="344488" lvl="1" indent="-342900">
              <a:buFont typeface="+mj-lt"/>
              <a:buAutoNum type="arabicPeriod"/>
            </a:pPr>
            <a:r>
              <a:rPr lang="en-US" dirty="0" smtClean="0"/>
              <a:t>Dense Linear Algebra - Dense datasets</a:t>
            </a:r>
          </a:p>
          <a:p>
            <a:pPr marL="344488" lvl="1" indent="-342900">
              <a:buFont typeface="+mj-lt"/>
              <a:buAutoNum type="arabicPeriod"/>
            </a:pPr>
            <a:r>
              <a:rPr lang="en-US" dirty="0" smtClean="0"/>
              <a:t>Sparse Linear Algebra - Data w/ many zeros</a:t>
            </a:r>
          </a:p>
          <a:p>
            <a:pPr marL="344488" lvl="1" indent="-342900">
              <a:buFont typeface="+mj-lt"/>
              <a:buAutoNum type="arabicPeriod"/>
            </a:pPr>
            <a:r>
              <a:rPr lang="en-US" dirty="0" smtClean="0"/>
              <a:t>Spectral Methods - e.g. FFT</a:t>
            </a:r>
          </a:p>
          <a:p>
            <a:pPr marL="344488" lvl="1" indent="-342900">
              <a:buFont typeface="+mj-lt"/>
              <a:buAutoNum type="arabicPeriod"/>
            </a:pPr>
            <a:r>
              <a:rPr lang="en-US" dirty="0" smtClean="0"/>
              <a:t>N-Body Methods - interactions between many discrete points, e.g. Barnes-Hut</a:t>
            </a:r>
          </a:p>
          <a:p>
            <a:pPr marL="344488" lvl="1" indent="-342900">
              <a:buFont typeface="+mj-lt"/>
              <a:buAutoNum type="arabicPeriod"/>
            </a:pPr>
            <a:r>
              <a:rPr lang="en-US" dirty="0" smtClean="0"/>
              <a:t>Structured Grids - Regular grid; points are conceptually updated together, e.g. PDE solvers</a:t>
            </a:r>
          </a:p>
          <a:p>
            <a:pPr marL="344488" lvl="1" indent="-342900">
              <a:buFont typeface="+mj-lt"/>
              <a:buAutoNum type="arabicPeriod"/>
            </a:pPr>
            <a:r>
              <a:rPr lang="en-US" dirty="0" smtClean="0"/>
              <a:t>Unstructured Grids - Irregular grid often with many levels of indirect memory access, e.g. vector computers with gather/scatter</a:t>
            </a:r>
          </a:p>
          <a:p>
            <a:pPr marL="344488" lvl="1" indent="-342900">
              <a:buFont typeface="+mj-lt"/>
              <a:buAutoNum type="arabicPeriod"/>
            </a:pPr>
            <a:r>
              <a:rPr lang="en-US" dirty="0" err="1" smtClean="0"/>
              <a:t>MapReduce</a:t>
            </a:r>
            <a:r>
              <a:rPr lang="en-US" dirty="0" smtClean="0"/>
              <a:t> - Parallel computation on subsets of data, combined in an end-step</a:t>
            </a:r>
          </a:p>
          <a:p>
            <a:pPr marL="344488" lvl="1" indent="-342900">
              <a:buFont typeface="+mj-lt"/>
              <a:buAutoNum type="arabicPeriod"/>
            </a:pPr>
            <a:r>
              <a:rPr lang="en-US" dirty="0" smtClean="0"/>
              <a:t>Combinational Logic - Simple operations on massive amounts of data (e.g. encryption)</a:t>
            </a:r>
          </a:p>
          <a:p>
            <a:pPr marL="344488" lvl="1" indent="-342900">
              <a:buFont typeface="+mj-lt"/>
              <a:buAutoNum type="arabicPeriod"/>
            </a:pPr>
            <a:r>
              <a:rPr lang="en-US" dirty="0" smtClean="0"/>
              <a:t>Graph Traversal - Indirect lookups in search; little computation (e.g. </a:t>
            </a:r>
            <a:r>
              <a:rPr lang="en-US" dirty="0" err="1" smtClean="0"/>
              <a:t>Quicksort</a:t>
            </a:r>
            <a:r>
              <a:rPr lang="en-US" dirty="0" smtClean="0"/>
              <a:t>)</a:t>
            </a:r>
          </a:p>
          <a:p>
            <a:pPr marL="344488" lvl="1" indent="-342900">
              <a:buFont typeface="+mj-lt"/>
              <a:buAutoNum type="arabicPeriod"/>
            </a:pPr>
            <a:r>
              <a:rPr lang="en-US" dirty="0" smtClean="0"/>
              <a:t>Dynamic Programming - Problem solving via solving simpler sub-problems</a:t>
            </a:r>
          </a:p>
          <a:p>
            <a:pPr marL="344488" lvl="1" indent="-342900">
              <a:buFont typeface="+mj-lt"/>
              <a:buAutoNum type="arabicPeriod"/>
            </a:pPr>
            <a:r>
              <a:rPr lang="en-US" dirty="0" smtClean="0"/>
              <a:t>Backtrack and Branch-and-Bound - Global optimization for huge search spaces</a:t>
            </a:r>
          </a:p>
          <a:p>
            <a:pPr marL="344488" lvl="1" indent="-342900">
              <a:buFont typeface="+mj-lt"/>
              <a:buAutoNum type="arabicPeriod"/>
            </a:pPr>
            <a:r>
              <a:rPr lang="en-US" dirty="0" smtClean="0"/>
              <a:t>Graphical Models - Bayesian Networks and Hidden Markov Models</a:t>
            </a:r>
          </a:p>
          <a:p>
            <a:pPr marL="344488" lvl="1" indent="-342900">
              <a:buFont typeface="+mj-lt"/>
              <a:buAutoNum type="arabicPeriod"/>
            </a:pPr>
            <a:r>
              <a:rPr lang="en-US" dirty="0" smtClean="0"/>
              <a:t>Finite State Machines - Interconnected States as used in parsing; embarrassingly sequential</a:t>
            </a:r>
          </a:p>
        </p:txBody>
      </p:sp>
      <p:sp>
        <p:nvSpPr>
          <p:cNvPr id="6" name="Rectangle 5"/>
          <p:cNvSpPr/>
          <p:nvPr/>
        </p:nvSpPr>
        <p:spPr>
          <a:xfrm>
            <a:off x="3810000" y="6504800"/>
            <a:ext cx="5181600" cy="276999"/>
          </a:xfrm>
          <a:prstGeom prst="rect">
            <a:avLst/>
          </a:prstGeom>
        </p:spPr>
        <p:txBody>
          <a:bodyPr wrap="square">
            <a:spAutoFit/>
          </a:bodyPr>
          <a:lstStyle/>
          <a:p>
            <a:r>
              <a:rPr lang="en-US" sz="1200" i="1" dirty="0" smtClean="0">
                <a:solidFill>
                  <a:schemeClr val="accent4">
                    <a:lumMod val="10000"/>
                  </a:schemeClr>
                </a:solidFill>
              </a:rPr>
              <a:t>The Landscape of  Parallel Computing Research : A View from Berkeley</a:t>
            </a:r>
            <a:endParaRPr lang="en-US" sz="1200" i="1" dirty="0">
              <a:solidFill>
                <a:schemeClr val="accent4">
                  <a:lumMod val="10000"/>
                </a:schemeClr>
              </a:solidFill>
            </a:endParaRPr>
          </a:p>
        </p:txBody>
      </p:sp>
    </p:spTree>
    <p:extLst>
      <p:ext uri="{BB962C8B-B14F-4D97-AF65-F5344CB8AC3E}">
        <p14:creationId xmlns:p14="http://schemas.microsoft.com/office/powerpoint/2010/main" val="1591909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66800"/>
            <a:ext cx="8686800" cy="5262979"/>
          </a:xfrm>
          <a:prstGeom prst="rect">
            <a:avLst/>
          </a:prstGeom>
        </p:spPr>
        <p:txBody>
          <a:bodyPr wrap="square">
            <a:spAutoFit/>
          </a:bodyPr>
          <a:lstStyle/>
          <a:p>
            <a:r>
              <a:rPr lang="en-US" sz="1400" dirty="0" smtClean="0"/>
              <a:t>while(</a:t>
            </a:r>
            <a:r>
              <a:rPr lang="en-US" sz="1400" dirty="0" err="1" smtClean="0"/>
              <a:t>ite.hasNext</a:t>
            </a:r>
            <a:r>
              <a:rPr lang="en-US" sz="1400" dirty="0" smtClean="0"/>
              <a:t>()){</a:t>
            </a:r>
          </a:p>
          <a:p>
            <a:r>
              <a:rPr lang="en-US" sz="1400" dirty="0" smtClean="0"/>
              <a:t>       </a:t>
            </a:r>
            <a:r>
              <a:rPr lang="en-US" sz="1400" dirty="0" err="1" smtClean="0"/>
              <a:t>source_url</a:t>
            </a:r>
            <a:r>
              <a:rPr lang="en-US" sz="1400" dirty="0" smtClean="0"/>
              <a:t> = ((Integer)</a:t>
            </a:r>
            <a:r>
              <a:rPr lang="en-US" sz="1400" dirty="0" err="1" smtClean="0"/>
              <a:t>ite.next</a:t>
            </a:r>
            <a:r>
              <a:rPr lang="en-US" sz="1400" dirty="0" smtClean="0"/>
              <a:t>()).</a:t>
            </a:r>
            <a:r>
              <a:rPr lang="en-US" sz="1400" dirty="0" err="1" smtClean="0"/>
              <a:t>intValue</a:t>
            </a:r>
            <a:r>
              <a:rPr lang="en-US" sz="1400" dirty="0" smtClean="0"/>
              <a:t>();</a:t>
            </a:r>
          </a:p>
          <a:p>
            <a:r>
              <a:rPr lang="en-US" sz="1400" dirty="0" smtClean="0"/>
              <a:t>       </a:t>
            </a:r>
            <a:r>
              <a:rPr lang="en-US" sz="1400" dirty="0" err="1" smtClean="0"/>
              <a:t>target_urls_list</a:t>
            </a:r>
            <a:r>
              <a:rPr lang="en-US" sz="1400" dirty="0" smtClean="0"/>
              <a:t> = adjacency_matrix.get(</a:t>
            </a:r>
            <a:r>
              <a:rPr lang="en-US" sz="1400" dirty="0" err="1" smtClean="0"/>
              <a:t>source_url</a:t>
            </a:r>
            <a:r>
              <a:rPr lang="en-US" sz="1400" dirty="0" smtClean="0"/>
              <a:t>);</a:t>
            </a:r>
          </a:p>
          <a:p>
            <a:r>
              <a:rPr lang="en-US" sz="1400" dirty="0" smtClean="0"/>
              <a:t>       </a:t>
            </a:r>
            <a:r>
              <a:rPr lang="en-US" sz="1400" dirty="0" err="1" smtClean="0"/>
              <a:t>int</a:t>
            </a:r>
            <a:r>
              <a:rPr lang="en-US" sz="1400" dirty="0" smtClean="0"/>
              <a:t> </a:t>
            </a:r>
            <a:r>
              <a:rPr lang="en-US" sz="1400" dirty="0" err="1" smtClean="0"/>
              <a:t>outdegree_of_source_url</a:t>
            </a:r>
            <a:r>
              <a:rPr lang="en-US" sz="1400" dirty="0" smtClean="0"/>
              <a:t> = </a:t>
            </a:r>
            <a:r>
              <a:rPr lang="en-US" sz="1400" dirty="0" err="1" smtClean="0"/>
              <a:t>target_urls_list.size</a:t>
            </a:r>
            <a:r>
              <a:rPr lang="en-US" sz="1400" dirty="0" smtClean="0"/>
              <a:t>();</a:t>
            </a:r>
          </a:p>
          <a:p>
            <a:r>
              <a:rPr lang="en-US" sz="1400" dirty="0" smtClean="0"/>
              <a:t>				</a:t>
            </a:r>
          </a:p>
          <a:p>
            <a:r>
              <a:rPr lang="en-US" sz="1400" dirty="0" smtClean="0"/>
              <a:t>       for (</a:t>
            </a:r>
            <a:r>
              <a:rPr lang="en-US" sz="1400" dirty="0" err="1" smtClean="0"/>
              <a:t>int</a:t>
            </a:r>
            <a:r>
              <a:rPr lang="en-US" sz="1400" dirty="0" smtClean="0"/>
              <a:t> </a:t>
            </a:r>
            <a:r>
              <a:rPr lang="en-US" sz="1400" dirty="0" err="1" smtClean="0"/>
              <a:t>i</a:t>
            </a:r>
            <a:r>
              <a:rPr lang="en-US" sz="1400" dirty="0" smtClean="0"/>
              <a:t>=0; </a:t>
            </a:r>
            <a:r>
              <a:rPr lang="en-US" sz="1400" dirty="0" err="1" smtClean="0"/>
              <a:t>i</a:t>
            </a:r>
            <a:r>
              <a:rPr lang="en-US" sz="1400" dirty="0" smtClean="0"/>
              <a:t>&lt;</a:t>
            </a:r>
            <a:r>
              <a:rPr lang="en-US" sz="1400" b="1" dirty="0" err="1" smtClean="0"/>
              <a:t>outdegree_of_source</a:t>
            </a:r>
            <a:r>
              <a:rPr lang="en-US" sz="1400" dirty="0" err="1" smtClean="0"/>
              <a:t>_url;i</a:t>
            </a:r>
            <a:r>
              <a:rPr lang="en-US" sz="1400" dirty="0" smtClean="0"/>
              <a:t>++){</a:t>
            </a:r>
          </a:p>
          <a:p>
            <a:r>
              <a:rPr lang="en-US" sz="1400" dirty="0" smtClean="0"/>
              <a:t>            </a:t>
            </a:r>
            <a:r>
              <a:rPr lang="en-US" sz="1400" dirty="0" err="1" smtClean="0"/>
              <a:t>target_url</a:t>
            </a:r>
            <a:r>
              <a:rPr lang="en-US" sz="1400" dirty="0" smtClean="0"/>
              <a:t> = target_urls_list.get(</a:t>
            </a:r>
            <a:r>
              <a:rPr lang="en-US" sz="1400" dirty="0" err="1" smtClean="0"/>
              <a:t>i</a:t>
            </a:r>
            <a:r>
              <a:rPr lang="en-US" sz="1400" dirty="0" smtClean="0"/>
              <a:t>).</a:t>
            </a:r>
            <a:r>
              <a:rPr lang="en-US" sz="1400" dirty="0" err="1" smtClean="0"/>
              <a:t>intValue</a:t>
            </a:r>
            <a:r>
              <a:rPr lang="en-US" sz="1400" dirty="0" smtClean="0"/>
              <a:t>();</a:t>
            </a:r>
          </a:p>
          <a:p>
            <a:r>
              <a:rPr lang="en-US" sz="1400" dirty="0" smtClean="0"/>
              <a:t>            </a:t>
            </a:r>
            <a:r>
              <a:rPr lang="en-US" sz="1400" dirty="0" err="1" smtClean="0"/>
              <a:t>intermediate_rank_value</a:t>
            </a:r>
            <a:r>
              <a:rPr lang="en-US" sz="1400" dirty="0" smtClean="0"/>
              <a:t> = intermediate_rvt.get(</a:t>
            </a:r>
            <a:r>
              <a:rPr lang="en-US" sz="1400" dirty="0" err="1" smtClean="0"/>
              <a:t>target_url</a:t>
            </a:r>
            <a:r>
              <a:rPr lang="en-US" sz="1400" dirty="0" smtClean="0"/>
              <a:t>)+ </a:t>
            </a:r>
          </a:p>
          <a:p>
            <a:r>
              <a:rPr lang="en-US" sz="1400" dirty="0" smtClean="0"/>
              <a:t>                                                                      rank_values_table.get(</a:t>
            </a:r>
            <a:r>
              <a:rPr lang="en-US" sz="1400" dirty="0" err="1" smtClean="0"/>
              <a:t>source_url</a:t>
            </a:r>
            <a:r>
              <a:rPr lang="en-US" sz="1400" dirty="0" smtClean="0"/>
              <a:t>)/double)</a:t>
            </a:r>
            <a:r>
              <a:rPr lang="en-US" sz="1400" dirty="0" err="1" smtClean="0"/>
              <a:t>outdegree_of_source_url</a:t>
            </a:r>
            <a:r>
              <a:rPr lang="en-US" sz="1400" dirty="0" smtClean="0"/>
              <a:t>;</a:t>
            </a:r>
          </a:p>
          <a:p>
            <a:r>
              <a:rPr lang="en-US" sz="1400" dirty="0" smtClean="0"/>
              <a:t>            intermediate_rvt.put(</a:t>
            </a:r>
            <a:r>
              <a:rPr lang="en-US" sz="1400" dirty="0" err="1" smtClean="0"/>
              <a:t>target_url</a:t>
            </a:r>
            <a:r>
              <a:rPr lang="en-US" sz="1400" dirty="0" smtClean="0"/>
              <a:t>, </a:t>
            </a:r>
            <a:r>
              <a:rPr lang="en-US" sz="1400" dirty="0" err="1" smtClean="0"/>
              <a:t>intermediate_rank_value</a:t>
            </a:r>
            <a:r>
              <a:rPr lang="en-US" sz="1400" dirty="0" smtClean="0"/>
              <a:t>);</a:t>
            </a:r>
          </a:p>
          <a:p>
            <a:r>
              <a:rPr lang="en-US" sz="1400" dirty="0" smtClean="0"/>
              <a:t>        }</a:t>
            </a:r>
          </a:p>
          <a:p>
            <a:r>
              <a:rPr lang="en-US" sz="1400" dirty="0" smtClean="0"/>
              <a:t>			</a:t>
            </a:r>
          </a:p>
          <a:p>
            <a:r>
              <a:rPr lang="en-US" sz="1400" dirty="0" smtClean="0"/>
              <a:t>        if (</a:t>
            </a:r>
            <a:r>
              <a:rPr lang="en-US" sz="1400" dirty="0" err="1" smtClean="0"/>
              <a:t>outdegree_of_source_url</a:t>
            </a:r>
            <a:r>
              <a:rPr lang="en-US" sz="1400" dirty="0" smtClean="0"/>
              <a:t> == 0)</a:t>
            </a:r>
          </a:p>
          <a:p>
            <a:r>
              <a:rPr lang="en-US" sz="1400" dirty="0" smtClean="0"/>
              <a:t>             </a:t>
            </a:r>
            <a:r>
              <a:rPr lang="en-US" sz="1400" dirty="0" err="1" smtClean="0"/>
              <a:t>dangling_value</a:t>
            </a:r>
            <a:r>
              <a:rPr lang="en-US" sz="1400" dirty="0" smtClean="0"/>
              <a:t> += rank_values_table.get(</a:t>
            </a:r>
            <a:r>
              <a:rPr lang="en-US" sz="1400" dirty="0" err="1" smtClean="0"/>
              <a:t>source_url</a:t>
            </a:r>
            <a:r>
              <a:rPr lang="en-US" sz="1400" dirty="0" smtClean="0"/>
              <a:t>);</a:t>
            </a:r>
          </a:p>
          <a:p>
            <a:r>
              <a:rPr lang="en-US" sz="1400" dirty="0" smtClean="0"/>
              <a:t> }//while</a:t>
            </a:r>
          </a:p>
          <a:p>
            <a:endParaRPr lang="en-US" sz="1400" dirty="0" smtClean="0"/>
          </a:p>
          <a:p>
            <a:r>
              <a:rPr lang="en-US" sz="1400" dirty="0" smtClean="0"/>
              <a:t> for (</a:t>
            </a:r>
            <a:r>
              <a:rPr lang="en-US" sz="1400" dirty="0" err="1" smtClean="0"/>
              <a:t>int</a:t>
            </a:r>
            <a:r>
              <a:rPr lang="en-US" sz="1400" dirty="0" smtClean="0"/>
              <a:t> </a:t>
            </a:r>
            <a:r>
              <a:rPr lang="en-US" sz="1400" dirty="0" err="1" smtClean="0"/>
              <a:t>i</a:t>
            </a:r>
            <a:r>
              <a:rPr lang="en-US" sz="1400" dirty="0" smtClean="0"/>
              <a:t>=0;i&lt;</a:t>
            </a:r>
            <a:r>
              <a:rPr lang="en-US" sz="1400" dirty="0" err="1" smtClean="0"/>
              <a:t>num_urls;i</a:t>
            </a:r>
            <a:r>
              <a:rPr lang="en-US" sz="1400" dirty="0" smtClean="0"/>
              <a:t>++) // dangling value</a:t>
            </a:r>
          </a:p>
          <a:p>
            <a:r>
              <a:rPr lang="en-US" sz="1400" dirty="0" smtClean="0"/>
              <a:t>        rank_values_table.put(</a:t>
            </a:r>
            <a:r>
              <a:rPr lang="en-US" sz="1400" dirty="0" err="1" smtClean="0"/>
              <a:t>i,intermediate_rvt.get</a:t>
            </a:r>
            <a:r>
              <a:rPr lang="en-US" sz="1400" dirty="0" smtClean="0"/>
              <a:t>(</a:t>
            </a:r>
            <a:r>
              <a:rPr lang="en-US" sz="1400" dirty="0" err="1" smtClean="0"/>
              <a:t>i</a:t>
            </a:r>
            <a:r>
              <a:rPr lang="en-US" sz="1400" dirty="0" smtClean="0"/>
              <a:t>)+ </a:t>
            </a:r>
            <a:r>
              <a:rPr lang="en-US" sz="1400" dirty="0" err="1" smtClean="0"/>
              <a:t>dangling_value</a:t>
            </a:r>
            <a:r>
              <a:rPr lang="en-US" sz="1400" dirty="0" smtClean="0"/>
              <a:t> / (double)</a:t>
            </a:r>
            <a:r>
              <a:rPr lang="en-US" sz="1400" dirty="0" err="1" smtClean="0"/>
              <a:t>num_urls</a:t>
            </a:r>
            <a:r>
              <a:rPr lang="en-US" sz="1400" dirty="0" smtClean="0"/>
              <a:t>);</a:t>
            </a:r>
          </a:p>
          <a:p>
            <a:endParaRPr lang="en-US" sz="1400" dirty="0" smtClean="0"/>
          </a:p>
          <a:p>
            <a:r>
              <a:rPr lang="en-US" sz="1400" dirty="0" smtClean="0"/>
              <a:t> for (</a:t>
            </a:r>
            <a:r>
              <a:rPr lang="en-US" sz="1400" dirty="0" err="1" smtClean="0"/>
              <a:t>int</a:t>
            </a:r>
            <a:r>
              <a:rPr lang="en-US" sz="1400" dirty="0" smtClean="0"/>
              <a:t> </a:t>
            </a:r>
            <a:r>
              <a:rPr lang="en-US" sz="1400" dirty="0" err="1" smtClean="0"/>
              <a:t>i</a:t>
            </a:r>
            <a:r>
              <a:rPr lang="en-US" sz="1400" dirty="0" smtClean="0"/>
              <a:t>=0;i&lt;</a:t>
            </a:r>
            <a:r>
              <a:rPr lang="en-US" sz="1400" dirty="0" err="1" smtClean="0"/>
              <a:t>num_urls;i</a:t>
            </a:r>
            <a:r>
              <a:rPr lang="en-US" sz="1400" dirty="0" smtClean="0"/>
              <a:t>++)  // damping factor</a:t>
            </a:r>
          </a:p>
          <a:p>
            <a:r>
              <a:rPr lang="en-US" sz="1400" dirty="0" smtClean="0"/>
              <a:t>        rank_values_table.put(</a:t>
            </a:r>
            <a:r>
              <a:rPr lang="en-US" sz="1400" dirty="0" err="1" smtClean="0"/>
              <a:t>i</a:t>
            </a:r>
            <a:r>
              <a:rPr lang="en-US" sz="1400" dirty="0" smtClean="0"/>
              <a:t>, </a:t>
            </a:r>
            <a:r>
              <a:rPr lang="en-US" sz="1400" dirty="0" err="1" smtClean="0"/>
              <a:t>damping_factor</a:t>
            </a:r>
            <a:r>
              <a:rPr lang="en-US" sz="1400" dirty="0" smtClean="0"/>
              <a:t>*</a:t>
            </a:r>
            <a:r>
              <a:rPr lang="en-US" sz="1400" dirty="0" err="1" smtClean="0"/>
              <a:t>rank_values_table.get</a:t>
            </a:r>
            <a:r>
              <a:rPr lang="en-US" sz="1400" dirty="0" smtClean="0"/>
              <a:t>(</a:t>
            </a:r>
            <a:r>
              <a:rPr lang="en-US" sz="1400" dirty="0" err="1" smtClean="0"/>
              <a:t>i</a:t>
            </a:r>
            <a:r>
              <a:rPr lang="en-US" sz="1400" dirty="0" smtClean="0"/>
              <a:t>)+(1-damping_factor)*1.0/(double)</a:t>
            </a:r>
            <a:r>
              <a:rPr lang="en-US" sz="1400" dirty="0" err="1" smtClean="0"/>
              <a:t>num_urls</a:t>
            </a:r>
            <a:r>
              <a:rPr lang="en-US" sz="1400" dirty="0" smtClean="0"/>
              <a:t>);</a:t>
            </a:r>
          </a:p>
          <a:p>
            <a:endParaRPr lang="en-US" sz="1400" dirty="0"/>
          </a:p>
        </p:txBody>
      </p:sp>
      <p:sp>
        <p:nvSpPr>
          <p:cNvPr id="4" name="Left Arrow 3"/>
          <p:cNvSpPr/>
          <p:nvPr/>
        </p:nvSpPr>
        <p:spPr>
          <a:xfrm rot="19498746">
            <a:off x="3398305" y="4170112"/>
            <a:ext cx="533398" cy="45720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 name="TextBox 4"/>
          <p:cNvSpPr txBox="1"/>
          <p:nvPr/>
        </p:nvSpPr>
        <p:spPr>
          <a:xfrm>
            <a:off x="4038600" y="4191000"/>
            <a:ext cx="184731" cy="369332"/>
          </a:xfrm>
          <a:prstGeom prst="rect">
            <a:avLst/>
          </a:prstGeom>
          <a:noFill/>
        </p:spPr>
        <p:txBody>
          <a:bodyPr wrap="none" rtlCol="0">
            <a:spAutoFit/>
          </a:bodyPr>
          <a:lstStyle/>
          <a:p>
            <a:endParaRPr lang="en-US" dirty="0">
              <a:solidFill>
                <a:prstClr val="white"/>
              </a:solidFill>
            </a:endParaRPr>
          </a:p>
        </p:txBody>
      </p:sp>
      <p:sp>
        <p:nvSpPr>
          <p:cNvPr id="6" name="Left Arrow 5"/>
          <p:cNvSpPr/>
          <p:nvPr/>
        </p:nvSpPr>
        <p:spPr>
          <a:xfrm rot="19498746">
            <a:off x="4502499" y="4150262"/>
            <a:ext cx="533398" cy="45720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7" name="Left Arrow 6"/>
          <p:cNvSpPr/>
          <p:nvPr/>
        </p:nvSpPr>
        <p:spPr>
          <a:xfrm rot="19498746">
            <a:off x="5797900" y="4150262"/>
            <a:ext cx="533398" cy="45720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 name="TextBox 7"/>
          <p:cNvSpPr txBox="1"/>
          <p:nvPr/>
        </p:nvSpPr>
        <p:spPr>
          <a:xfrm>
            <a:off x="6324600" y="4114800"/>
            <a:ext cx="1829668" cy="369332"/>
          </a:xfrm>
          <a:prstGeom prst="rect">
            <a:avLst/>
          </a:prstGeom>
          <a:noFill/>
        </p:spPr>
        <p:txBody>
          <a:bodyPr wrap="none" rtlCol="0">
            <a:spAutoFit/>
          </a:bodyPr>
          <a:lstStyle/>
          <a:p>
            <a:r>
              <a:rPr lang="en-US" b="1" dirty="0" err="1" smtClean="0">
                <a:solidFill>
                  <a:srgbClr val="C00000"/>
                </a:solidFill>
              </a:rPr>
              <a:t>MPI_AllReduce</a:t>
            </a:r>
            <a:r>
              <a:rPr lang="en-US" b="1" dirty="0" smtClean="0">
                <a:solidFill>
                  <a:srgbClr val="C00000"/>
                </a:solidFill>
              </a:rPr>
              <a:t>()</a:t>
            </a:r>
            <a:endParaRPr lang="en-US" b="1" dirty="0">
              <a:solidFill>
                <a:srgbClr val="C00000"/>
              </a:solidFill>
            </a:endParaRPr>
          </a:p>
        </p:txBody>
      </p:sp>
      <p:sp>
        <p:nvSpPr>
          <p:cNvPr id="9" name="Left Arrow 8"/>
          <p:cNvSpPr/>
          <p:nvPr/>
        </p:nvSpPr>
        <p:spPr>
          <a:xfrm rot="19498746">
            <a:off x="1683099" y="873662"/>
            <a:ext cx="533398" cy="457200"/>
          </a:xfrm>
          <a:prstGeom prst="lef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900"/>
              </a:solidFill>
            </a:endParaRPr>
          </a:p>
        </p:txBody>
      </p:sp>
      <p:sp>
        <p:nvSpPr>
          <p:cNvPr id="10" name="TextBox 9"/>
          <p:cNvSpPr txBox="1"/>
          <p:nvPr/>
        </p:nvSpPr>
        <p:spPr>
          <a:xfrm>
            <a:off x="2209800" y="838200"/>
            <a:ext cx="787395" cy="369332"/>
          </a:xfrm>
          <a:prstGeom prst="rect">
            <a:avLst/>
          </a:prstGeom>
          <a:noFill/>
        </p:spPr>
        <p:txBody>
          <a:bodyPr wrap="none" rtlCol="0">
            <a:spAutoFit/>
          </a:bodyPr>
          <a:lstStyle/>
          <a:p>
            <a:r>
              <a:rPr lang="en-US" b="1" dirty="0" smtClean="0">
                <a:solidFill>
                  <a:srgbClr val="92D050"/>
                </a:solidFill>
              </a:rPr>
              <a:t>Local</a:t>
            </a:r>
            <a:endParaRPr lang="en-US" b="1" dirty="0">
              <a:solidFill>
                <a:srgbClr val="92D050"/>
              </a:solidFill>
            </a:endParaRPr>
          </a:p>
        </p:txBody>
      </p:sp>
      <p:sp>
        <p:nvSpPr>
          <p:cNvPr id="11" name="TextBox 10"/>
          <p:cNvSpPr txBox="1"/>
          <p:nvPr/>
        </p:nvSpPr>
        <p:spPr>
          <a:xfrm>
            <a:off x="1674107" y="230832"/>
            <a:ext cx="6480161"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smtClean="0"/>
              <a:t>PageRank </a:t>
            </a:r>
            <a:r>
              <a:rPr lang="en-US" dirty="0"/>
              <a:t>Calculation  (one iteration)</a:t>
            </a:r>
          </a:p>
        </p:txBody>
      </p:sp>
      <p:sp>
        <p:nvSpPr>
          <p:cNvPr id="12" name="TextBox 11"/>
          <p:cNvSpPr txBox="1"/>
          <p:nvPr/>
        </p:nvSpPr>
        <p:spPr>
          <a:xfrm>
            <a:off x="2971800" y="838200"/>
            <a:ext cx="597921" cy="369332"/>
          </a:xfrm>
          <a:prstGeom prst="rect">
            <a:avLst/>
          </a:prstGeom>
          <a:solidFill>
            <a:srgbClr val="009900"/>
          </a:solidFill>
        </p:spPr>
        <p:txBody>
          <a:bodyPr wrap="none" rtlCol="0">
            <a:spAutoFit/>
          </a:bodyPr>
          <a:lstStyle/>
          <a:p>
            <a:r>
              <a:rPr lang="en-US" i="1" dirty="0" smtClean="0">
                <a:solidFill>
                  <a:prstClr val="black"/>
                </a:solidFill>
              </a:rPr>
              <a:t>O</a:t>
            </a:r>
            <a:r>
              <a:rPr lang="en-US" dirty="0" smtClean="0">
                <a:solidFill>
                  <a:prstClr val="black"/>
                </a:solidFill>
              </a:rPr>
              <a:t>(n)</a:t>
            </a:r>
            <a:endParaRPr lang="en-US" dirty="0">
              <a:solidFill>
                <a:prstClr val="black"/>
              </a:solidFill>
            </a:endParaRPr>
          </a:p>
        </p:txBody>
      </p:sp>
      <p:sp>
        <p:nvSpPr>
          <p:cNvPr id="13" name="TextBox 12"/>
          <p:cNvSpPr txBox="1"/>
          <p:nvPr/>
        </p:nvSpPr>
        <p:spPr>
          <a:xfrm>
            <a:off x="4159994" y="2074991"/>
            <a:ext cx="3048000" cy="553998"/>
          </a:xfrm>
          <a:prstGeom prst="rect">
            <a:avLst/>
          </a:prstGeom>
          <a:solidFill>
            <a:srgbClr val="009900"/>
          </a:solidFill>
        </p:spPr>
        <p:txBody>
          <a:bodyPr wrap="square" rtlCol="0">
            <a:spAutoFit/>
          </a:bodyPr>
          <a:lstStyle/>
          <a:p>
            <a:r>
              <a:rPr lang="en-US" i="1" dirty="0" smtClean="0">
                <a:solidFill>
                  <a:prstClr val="black"/>
                </a:solidFill>
              </a:rPr>
              <a:t>O</a:t>
            </a:r>
            <a:r>
              <a:rPr lang="en-US" dirty="0" smtClean="0">
                <a:solidFill>
                  <a:prstClr val="black"/>
                </a:solidFill>
              </a:rPr>
              <a:t>(&lt;k&gt;),  where &lt;k&gt; = (1/n)∑ </a:t>
            </a:r>
            <a:r>
              <a:rPr lang="en-US" i="1" dirty="0" err="1" smtClean="0">
                <a:solidFill>
                  <a:prstClr val="black"/>
                </a:solidFill>
              </a:rPr>
              <a:t>k</a:t>
            </a:r>
            <a:r>
              <a:rPr lang="en-US" i="1" baseline="-25000" dirty="0" err="1" smtClean="0">
                <a:solidFill>
                  <a:prstClr val="black"/>
                </a:solidFill>
              </a:rPr>
              <a:t>i</a:t>
            </a:r>
            <a:endParaRPr lang="en-US" i="1" baseline="-25000" dirty="0" smtClean="0">
              <a:solidFill>
                <a:prstClr val="black"/>
              </a:solidFill>
            </a:endParaRPr>
          </a:p>
          <a:p>
            <a:endParaRPr lang="en-US" i="1" baseline="-25000" dirty="0">
              <a:solidFill>
                <a:prstClr val="black"/>
              </a:solidFill>
            </a:endParaRPr>
          </a:p>
        </p:txBody>
      </p:sp>
      <p:sp>
        <p:nvSpPr>
          <p:cNvPr id="14" name="TextBox 13"/>
          <p:cNvSpPr txBox="1"/>
          <p:nvPr/>
        </p:nvSpPr>
        <p:spPr>
          <a:xfrm>
            <a:off x="6082340" y="2286000"/>
            <a:ext cx="394660" cy="276999"/>
          </a:xfrm>
          <a:prstGeom prst="rect">
            <a:avLst/>
          </a:prstGeom>
          <a:noFill/>
        </p:spPr>
        <p:txBody>
          <a:bodyPr wrap="none" rtlCol="0">
            <a:spAutoFit/>
          </a:bodyPr>
          <a:lstStyle/>
          <a:p>
            <a:r>
              <a:rPr lang="en-US" sz="1200" i="1" dirty="0" err="1" smtClean="0">
                <a:solidFill>
                  <a:prstClr val="black"/>
                </a:solidFill>
              </a:rPr>
              <a:t>i</a:t>
            </a:r>
            <a:r>
              <a:rPr lang="en-US" sz="1200" dirty="0" smtClean="0">
                <a:solidFill>
                  <a:prstClr val="black"/>
                </a:solidFill>
              </a:rPr>
              <a:t>= 1</a:t>
            </a:r>
            <a:endParaRPr lang="en-US" sz="1200" dirty="0">
              <a:solidFill>
                <a:prstClr val="black"/>
              </a:solidFill>
            </a:endParaRPr>
          </a:p>
        </p:txBody>
      </p:sp>
      <p:sp>
        <p:nvSpPr>
          <p:cNvPr id="15" name="TextBox 14"/>
          <p:cNvSpPr txBox="1"/>
          <p:nvPr/>
        </p:nvSpPr>
        <p:spPr>
          <a:xfrm>
            <a:off x="6096000" y="1932801"/>
            <a:ext cx="264816" cy="276999"/>
          </a:xfrm>
          <a:prstGeom prst="rect">
            <a:avLst/>
          </a:prstGeom>
          <a:noFill/>
        </p:spPr>
        <p:txBody>
          <a:bodyPr wrap="none" rtlCol="0">
            <a:spAutoFit/>
          </a:bodyPr>
          <a:lstStyle/>
          <a:p>
            <a:r>
              <a:rPr lang="en-US" sz="1200" i="1" dirty="0" smtClean="0">
                <a:solidFill>
                  <a:prstClr val="black"/>
                </a:solidFill>
              </a:rPr>
              <a:t>n</a:t>
            </a:r>
            <a:endParaRPr lang="en-US" sz="1200" dirty="0">
              <a:solidFill>
                <a:prstClr val="black"/>
              </a:solidFill>
            </a:endParaRPr>
          </a:p>
        </p:txBody>
      </p:sp>
      <p:cxnSp>
        <p:nvCxnSpPr>
          <p:cNvPr id="17" name="Straight Connector 16"/>
          <p:cNvCxnSpPr>
            <a:stCxn id="12" idx="3"/>
          </p:cNvCxnSpPr>
          <p:nvPr/>
        </p:nvCxnSpPr>
        <p:spPr>
          <a:xfrm>
            <a:off x="3569721" y="1022866"/>
            <a:ext cx="2831079" cy="27253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0"/>
          </p:cNvCxnSpPr>
          <p:nvPr/>
        </p:nvCxnSpPr>
        <p:spPr>
          <a:xfrm flipV="1">
            <a:off x="5683994" y="1512332"/>
            <a:ext cx="730205" cy="56265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00800" y="1143000"/>
            <a:ext cx="2743200" cy="369332"/>
          </a:xfrm>
          <a:prstGeom prst="rect">
            <a:avLst/>
          </a:prstGeom>
          <a:solidFill>
            <a:srgbClr val="009900"/>
          </a:solidFill>
        </p:spPr>
        <p:txBody>
          <a:bodyPr wrap="square" rtlCol="0">
            <a:spAutoFit/>
          </a:bodyPr>
          <a:lstStyle/>
          <a:p>
            <a:r>
              <a:rPr lang="en-US" i="1" dirty="0" smtClean="0">
                <a:solidFill>
                  <a:prstClr val="black"/>
                </a:solidFill>
              </a:rPr>
              <a:t>Time complexity O</a:t>
            </a:r>
            <a:r>
              <a:rPr lang="en-US" dirty="0" smtClean="0">
                <a:solidFill>
                  <a:prstClr val="black"/>
                </a:solidFill>
              </a:rPr>
              <a:t>(n&lt;k&gt;)</a:t>
            </a:r>
            <a:endParaRPr lang="en-US" dirty="0">
              <a:solidFill>
                <a:prstClr val="black"/>
              </a:solidFill>
            </a:endParaRPr>
          </a:p>
        </p:txBody>
      </p:sp>
      <p:cxnSp>
        <p:nvCxnSpPr>
          <p:cNvPr id="22" name="Straight Connector 21"/>
          <p:cNvCxnSpPr/>
          <p:nvPr/>
        </p:nvCxnSpPr>
        <p:spPr>
          <a:xfrm>
            <a:off x="3352800" y="4648200"/>
            <a:ext cx="1676400" cy="533400"/>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29000" y="5181600"/>
            <a:ext cx="1524000" cy="152400"/>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953000" y="4964668"/>
            <a:ext cx="2438400" cy="369332"/>
          </a:xfrm>
          <a:prstGeom prst="rect">
            <a:avLst/>
          </a:prstGeom>
          <a:solidFill>
            <a:srgbClr val="009900"/>
          </a:solidFill>
        </p:spPr>
        <p:txBody>
          <a:bodyPr wrap="square" rtlCol="0">
            <a:spAutoFit/>
          </a:bodyPr>
          <a:lstStyle/>
          <a:p>
            <a:r>
              <a:rPr lang="en-US" i="1" dirty="0" smtClean="0">
                <a:solidFill>
                  <a:prstClr val="black"/>
                </a:solidFill>
              </a:rPr>
              <a:t>Time complexity O</a:t>
            </a:r>
            <a:r>
              <a:rPr lang="en-US" dirty="0" smtClean="0">
                <a:solidFill>
                  <a:prstClr val="black"/>
                </a:solidFill>
              </a:rPr>
              <a:t>(N)</a:t>
            </a:r>
            <a:endParaRPr lang="en-US" dirty="0">
              <a:solidFill>
                <a:prstClr val="black"/>
              </a:solidFill>
            </a:endParaRPr>
          </a:p>
        </p:txBody>
      </p:sp>
    </p:spTree>
    <p:extLst>
      <p:ext uri="{BB962C8B-B14F-4D97-AF65-F5344CB8AC3E}">
        <p14:creationId xmlns:p14="http://schemas.microsoft.com/office/powerpoint/2010/main" val="173812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533400"/>
            <a:ext cx="6172200" cy="369332"/>
          </a:xfrm>
          <a:prstGeom prst="rect">
            <a:avLst/>
          </a:prstGeom>
        </p:spPr>
        <p:txBody>
          <a:bodyPr wrap="square">
            <a:spAutoFit/>
          </a:bodyPr>
          <a:lstStyle/>
          <a:p>
            <a:r>
              <a:rPr lang="en-US" dirty="0" err="1" smtClean="0"/>
              <a:t>HashMap</a:t>
            </a:r>
            <a:r>
              <a:rPr lang="en-US" dirty="0" smtClean="0"/>
              <a:t>&lt;</a:t>
            </a:r>
            <a:r>
              <a:rPr lang="en-US" dirty="0" err="1" smtClean="0"/>
              <a:t>Integer,ArrayList</a:t>
            </a:r>
            <a:r>
              <a:rPr lang="en-US" dirty="0" smtClean="0"/>
              <a:t>&lt;Integer&gt;&gt;    </a:t>
            </a:r>
            <a:r>
              <a:rPr lang="en-US" dirty="0" err="1" smtClean="0">
                <a:solidFill>
                  <a:srgbClr val="C00000"/>
                </a:solidFill>
              </a:rPr>
              <a:t>adjacency_matrix</a:t>
            </a:r>
            <a:endParaRPr lang="en-US" dirty="0">
              <a:solidFill>
                <a:srgbClr val="C00000"/>
              </a:solidFill>
            </a:endParaRPr>
          </a:p>
        </p:txBody>
      </p:sp>
      <p:sp>
        <p:nvSpPr>
          <p:cNvPr id="6" name="Rectangle 5"/>
          <p:cNvSpPr/>
          <p:nvPr/>
        </p:nvSpPr>
        <p:spPr>
          <a:xfrm>
            <a:off x="2304968" y="0"/>
            <a:ext cx="4115229"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latin typeface="+mj-lt"/>
                <a:ea typeface="+mj-ea"/>
                <a:cs typeface="+mj-cs"/>
              </a:rPr>
              <a:t>Computation of </a:t>
            </a:r>
            <a:r>
              <a:rPr lang="en-US" sz="2400" b="1" dirty="0" err="1">
                <a:solidFill>
                  <a:srgbClr val="92D050"/>
                </a:solidFill>
                <a:latin typeface="+mj-lt"/>
                <a:ea typeface="+mj-ea"/>
                <a:cs typeface="+mj-cs"/>
              </a:rPr>
              <a:t>PageRank</a:t>
            </a:r>
            <a:r>
              <a:rPr lang="en-US" sz="2400" b="1" dirty="0">
                <a:solidFill>
                  <a:srgbClr val="92D050"/>
                </a:solidFill>
                <a:latin typeface="+mj-lt"/>
                <a:ea typeface="+mj-ea"/>
                <a:cs typeface="+mj-cs"/>
              </a:rPr>
              <a:t> </a:t>
            </a:r>
          </a:p>
        </p:txBody>
      </p:sp>
      <p:cxnSp>
        <p:nvCxnSpPr>
          <p:cNvPr id="8" name="Straight Connector 7"/>
          <p:cNvCxnSpPr/>
          <p:nvPr/>
        </p:nvCxnSpPr>
        <p:spPr>
          <a:xfrm>
            <a:off x="1828800" y="2362200"/>
            <a:ext cx="2362200"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28800" y="3733800"/>
            <a:ext cx="2362200"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05000" y="4953000"/>
            <a:ext cx="2362200"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886200" y="981670"/>
            <a:ext cx="4800600" cy="978388"/>
            <a:chOff x="3886200" y="981670"/>
            <a:chExt cx="4800600" cy="978388"/>
          </a:xfrm>
        </p:grpSpPr>
        <p:sp>
          <p:nvSpPr>
            <p:cNvPr id="12" name="Oval Callout 11"/>
            <p:cNvSpPr/>
            <p:nvPr/>
          </p:nvSpPr>
          <p:spPr>
            <a:xfrm>
              <a:off x="3886200" y="1066800"/>
              <a:ext cx="4800600" cy="838200"/>
            </a:xfrm>
            <a:prstGeom prst="wedgeEllipseCallout">
              <a:avLst>
                <a:gd name="adj1" fmla="val -36283"/>
                <a:gd name="adj2" fmla="val 106136"/>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4138833" y="1067506"/>
              <a:ext cx="3962400" cy="892552"/>
            </a:xfrm>
            <a:prstGeom prst="rect">
              <a:avLst/>
            </a:prstGeom>
            <a:noFill/>
          </p:spPr>
          <p:txBody>
            <a:bodyPr wrap="square" rtlCol="0">
              <a:spAutoFit/>
            </a:bodyPr>
            <a:lstStyle/>
            <a:p>
              <a:pPr algn="ctr"/>
              <a:r>
                <a:rPr lang="en-US" sz="2600" b="1" dirty="0" smtClean="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Partition &amp; Load Balance</a:t>
              </a:r>
            </a:p>
          </p:txBody>
        </p:sp>
        <p:sp>
          <p:nvSpPr>
            <p:cNvPr id="13" name="Rectangle 12"/>
            <p:cNvSpPr/>
            <p:nvPr/>
          </p:nvSpPr>
          <p:spPr>
            <a:xfrm>
              <a:off x="7467599" y="981670"/>
              <a:ext cx="5052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a:t>
              </a:r>
              <a:endParaRPr lang="en-US" sz="54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grpSp>
      <p:sp>
        <p:nvSpPr>
          <p:cNvPr id="2" name="Rectangle 1"/>
          <p:cNvSpPr/>
          <p:nvPr/>
        </p:nvSpPr>
        <p:spPr>
          <a:xfrm>
            <a:off x="555171" y="1055914"/>
            <a:ext cx="4572000" cy="4832092"/>
          </a:xfrm>
          <a:prstGeom prst="rect">
            <a:avLst/>
          </a:prstGeom>
        </p:spPr>
        <p:txBody>
          <a:bodyPr>
            <a:spAutoFit/>
          </a:bodyPr>
          <a:lstStyle/>
          <a:p>
            <a:pPr algn="ctr"/>
            <a:r>
              <a:rPr lang="en-US" sz="2800" dirty="0">
                <a:latin typeface="Arial" pitchFamily="34" charset="0"/>
                <a:cs typeface="Arial" pitchFamily="34" charset="0"/>
              </a:rPr>
              <a:t>0</a:t>
            </a:r>
          </a:p>
          <a:p>
            <a:pPr algn="ctr"/>
            <a:r>
              <a:rPr lang="en-US" sz="2800" dirty="0">
                <a:latin typeface="Arial" pitchFamily="34" charset="0"/>
                <a:cs typeface="Arial" pitchFamily="34" charset="0"/>
              </a:rPr>
              <a:t>1 2</a:t>
            </a:r>
          </a:p>
          <a:p>
            <a:pPr algn="ctr"/>
            <a:r>
              <a:rPr lang="en-US" sz="2800" dirty="0">
                <a:latin typeface="Arial" pitchFamily="34" charset="0"/>
                <a:cs typeface="Arial" pitchFamily="34" charset="0"/>
              </a:rPr>
              <a:t>2 1</a:t>
            </a:r>
          </a:p>
          <a:p>
            <a:pPr algn="ctr"/>
            <a:r>
              <a:rPr lang="en-US" sz="2800" dirty="0">
                <a:latin typeface="Arial" pitchFamily="34" charset="0"/>
                <a:cs typeface="Arial" pitchFamily="34" charset="0"/>
              </a:rPr>
              <a:t>3 0 1</a:t>
            </a:r>
          </a:p>
          <a:p>
            <a:pPr algn="ctr"/>
            <a:r>
              <a:rPr lang="en-US" sz="2800" dirty="0">
                <a:latin typeface="Arial" pitchFamily="34" charset="0"/>
                <a:cs typeface="Arial" pitchFamily="34" charset="0"/>
              </a:rPr>
              <a:t>4 1 3 5</a:t>
            </a:r>
          </a:p>
          <a:p>
            <a:pPr algn="ctr"/>
            <a:r>
              <a:rPr lang="en-US" sz="2800" dirty="0">
                <a:latin typeface="Arial" pitchFamily="34" charset="0"/>
                <a:cs typeface="Arial" pitchFamily="34" charset="0"/>
              </a:rPr>
              <a:t>5 1 4</a:t>
            </a:r>
          </a:p>
          <a:p>
            <a:pPr algn="ctr"/>
            <a:r>
              <a:rPr lang="en-US" sz="2800" dirty="0">
                <a:latin typeface="Arial" pitchFamily="34" charset="0"/>
                <a:cs typeface="Arial" pitchFamily="34" charset="0"/>
              </a:rPr>
              <a:t>6 1 4</a:t>
            </a:r>
          </a:p>
          <a:p>
            <a:pPr algn="ctr"/>
            <a:r>
              <a:rPr lang="en-US" sz="2800" dirty="0">
                <a:latin typeface="Arial" pitchFamily="34" charset="0"/>
                <a:cs typeface="Arial" pitchFamily="34" charset="0"/>
              </a:rPr>
              <a:t>7 1 4</a:t>
            </a:r>
          </a:p>
          <a:p>
            <a:pPr algn="ctr"/>
            <a:r>
              <a:rPr lang="en-US" sz="2800" dirty="0">
                <a:latin typeface="Arial" pitchFamily="34" charset="0"/>
                <a:cs typeface="Arial" pitchFamily="34" charset="0"/>
              </a:rPr>
              <a:t>8 1 4</a:t>
            </a:r>
          </a:p>
          <a:p>
            <a:pPr algn="ctr"/>
            <a:r>
              <a:rPr lang="en-US" sz="2800" dirty="0">
                <a:latin typeface="Arial" pitchFamily="34" charset="0"/>
                <a:cs typeface="Arial" pitchFamily="34" charset="0"/>
              </a:rPr>
              <a:t>9 4</a:t>
            </a:r>
          </a:p>
          <a:p>
            <a:pPr algn="ctr"/>
            <a:r>
              <a:rPr lang="en-US" sz="2800" dirty="0">
                <a:latin typeface="Arial" pitchFamily="34" charset="0"/>
                <a:cs typeface="Arial" pitchFamily="34" charset="0"/>
              </a:rPr>
              <a:t>10 4</a:t>
            </a:r>
          </a:p>
        </p:txBody>
      </p:sp>
    </p:spTree>
    <p:extLst>
      <p:ext uri="{BB962C8B-B14F-4D97-AF65-F5344CB8AC3E}">
        <p14:creationId xmlns:p14="http://schemas.microsoft.com/office/powerpoint/2010/main" val="198770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a:endCxn id="13" idx="2"/>
          </p:cNvCxnSpPr>
          <p:nvPr/>
        </p:nvCxnSpPr>
        <p:spPr bwMode="auto">
          <a:xfrm flipV="1">
            <a:off x="1652053" y="2171700"/>
            <a:ext cx="1219200" cy="11811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10" name="Straight Arrow Connector 9"/>
          <p:cNvCxnSpPr>
            <a:endCxn id="14" idx="2"/>
          </p:cNvCxnSpPr>
          <p:nvPr/>
        </p:nvCxnSpPr>
        <p:spPr bwMode="auto">
          <a:xfrm>
            <a:off x="2065338" y="3657600"/>
            <a:ext cx="805915" cy="775816"/>
          </a:xfrm>
          <a:prstGeom prst="straightConnector1">
            <a:avLst/>
          </a:prstGeom>
          <a:noFill/>
          <a:ln w="9525" cap="flat" cmpd="sng" algn="ctr">
            <a:solidFill>
              <a:schemeClr val="tx1"/>
            </a:solidFill>
            <a:prstDash val="solid"/>
            <a:round/>
            <a:headEnd type="none" w="med" len="med"/>
            <a:tailEnd type="triangle" w="med" len="med"/>
          </a:ln>
          <a:effectLst/>
        </p:spPr>
      </p:cxnSp>
      <p:sp>
        <p:nvSpPr>
          <p:cNvPr id="11" name="Rectangle 10"/>
          <p:cNvSpPr>
            <a:spLocks noChangeArrowheads="1"/>
          </p:cNvSpPr>
          <p:nvPr/>
        </p:nvSpPr>
        <p:spPr bwMode="auto">
          <a:xfrm>
            <a:off x="2078785" y="1226799"/>
            <a:ext cx="1752600" cy="457200"/>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smtClean="0">
                <a:solidFill>
                  <a:schemeClr val="tx1"/>
                </a:solidFill>
                <a:cs typeface="Tahoma" pitchFamily="34" charset="0"/>
              </a:rPr>
              <a:t>Data Partition</a:t>
            </a:r>
            <a:endParaRPr lang="en-GB" sz="1800" dirty="0">
              <a:solidFill>
                <a:schemeClr val="tx1"/>
              </a:solidFill>
              <a:cs typeface="Tahoma" pitchFamily="34" charset="0"/>
            </a:endParaRPr>
          </a:p>
        </p:txBody>
      </p:sp>
      <p:sp>
        <p:nvSpPr>
          <p:cNvPr id="12" name="Rectangle 34"/>
          <p:cNvSpPr>
            <a:spLocks noChangeArrowheads="1"/>
          </p:cNvSpPr>
          <p:nvPr/>
        </p:nvSpPr>
        <p:spPr bwMode="auto">
          <a:xfrm>
            <a:off x="3581399" y="1804516"/>
            <a:ext cx="1524001" cy="7239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7863" indent="-260350" algn="l" defTabSz="835025">
              <a:spcBef>
                <a:spcPct val="20000"/>
              </a:spcBef>
              <a:buNone/>
            </a:pPr>
            <a:endParaRPr lang="en-US" sz="2200">
              <a:solidFill>
                <a:srgbClr val="792B2B"/>
              </a:solidFill>
              <a:latin typeface="Arial" charset="0"/>
            </a:endParaRPr>
          </a:p>
        </p:txBody>
      </p:sp>
      <p:sp>
        <p:nvSpPr>
          <p:cNvPr id="13" name="Flowchart: Magnetic Disk 12"/>
          <p:cNvSpPr/>
          <p:nvPr/>
        </p:nvSpPr>
        <p:spPr bwMode="auto">
          <a:xfrm>
            <a:off x="2871253" y="1828800"/>
            <a:ext cx="533400" cy="685800"/>
          </a:xfrm>
          <a:prstGeom prst="flowChartMagneticDisk">
            <a:avLst/>
          </a:prstGeom>
          <a:ln>
            <a:headEnd type="none" w="med" len="med"/>
            <a:tailEnd type="none" w="med" len="med"/>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9205" indent="-261233" algn="l" defTabSz="835944">
              <a:spcBef>
                <a:spcPct val="20000"/>
              </a:spcBef>
              <a:buNone/>
              <a:defRPr/>
            </a:pPr>
            <a:endParaRPr lang="en-US" sz="2200" dirty="0">
              <a:solidFill>
                <a:srgbClr val="792B2B"/>
              </a:solidFill>
              <a:latin typeface="Arial" charset="0"/>
            </a:endParaRPr>
          </a:p>
        </p:txBody>
      </p:sp>
      <p:sp>
        <p:nvSpPr>
          <p:cNvPr id="14" name="Flowchart: Magnetic Disk 13"/>
          <p:cNvSpPr/>
          <p:nvPr/>
        </p:nvSpPr>
        <p:spPr bwMode="auto">
          <a:xfrm>
            <a:off x="2871253" y="4090516"/>
            <a:ext cx="533400" cy="685800"/>
          </a:xfrm>
          <a:prstGeom prst="flowChartMagneticDisk">
            <a:avLst/>
          </a:prstGeom>
          <a:ln>
            <a:headEnd type="none" w="med" len="med"/>
            <a:tailEnd type="none" w="med" len="med"/>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9205" indent="-261233" defTabSz="835944">
              <a:spcBef>
                <a:spcPct val="20000"/>
              </a:spcBef>
            </a:pPr>
            <a:endParaRPr lang="en-US" sz="2200" dirty="0">
              <a:solidFill>
                <a:srgbClr val="792B2B"/>
              </a:solidFill>
              <a:latin typeface="Arial" charset="0"/>
            </a:endParaRPr>
          </a:p>
        </p:txBody>
      </p:sp>
      <p:sp>
        <p:nvSpPr>
          <p:cNvPr id="15" name="Rectangle 34"/>
          <p:cNvSpPr>
            <a:spLocks noChangeArrowheads="1"/>
          </p:cNvSpPr>
          <p:nvPr/>
        </p:nvSpPr>
        <p:spPr bwMode="auto">
          <a:xfrm>
            <a:off x="3581399" y="4114326"/>
            <a:ext cx="1524001" cy="73771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7863" indent="-260350" defTabSz="835025">
              <a:spcBef>
                <a:spcPct val="20000"/>
              </a:spcBef>
            </a:pPr>
            <a:endParaRPr lang="en-US" sz="2200">
              <a:solidFill>
                <a:srgbClr val="792B2B"/>
              </a:solidFill>
              <a:latin typeface="Arial" charset="0"/>
            </a:endParaRPr>
          </a:p>
        </p:txBody>
      </p:sp>
      <p:sp>
        <p:nvSpPr>
          <p:cNvPr id="16" name="Rectangle 34"/>
          <p:cNvSpPr>
            <a:spLocks noChangeArrowheads="1"/>
          </p:cNvSpPr>
          <p:nvPr/>
        </p:nvSpPr>
        <p:spPr bwMode="auto">
          <a:xfrm>
            <a:off x="3581398" y="2566516"/>
            <a:ext cx="1524001" cy="6388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7863" indent="-260350" defTabSz="835025">
              <a:spcBef>
                <a:spcPct val="20000"/>
              </a:spcBef>
            </a:pPr>
            <a:endParaRPr lang="en-US" sz="2200">
              <a:solidFill>
                <a:srgbClr val="792B2B"/>
              </a:solidFill>
              <a:latin typeface="Arial" charset="0"/>
            </a:endParaRPr>
          </a:p>
        </p:txBody>
      </p:sp>
      <p:sp>
        <p:nvSpPr>
          <p:cNvPr id="17" name="Rectangle 34"/>
          <p:cNvSpPr>
            <a:spLocks noChangeArrowheads="1"/>
          </p:cNvSpPr>
          <p:nvPr/>
        </p:nvSpPr>
        <p:spPr bwMode="auto">
          <a:xfrm>
            <a:off x="3581398" y="3352325"/>
            <a:ext cx="1524001" cy="72875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7863" indent="-260350" defTabSz="835025">
              <a:spcBef>
                <a:spcPct val="20000"/>
              </a:spcBef>
            </a:pPr>
            <a:endParaRPr lang="en-US" sz="2200">
              <a:solidFill>
                <a:srgbClr val="792B2B"/>
              </a:solidFill>
              <a:latin typeface="Arial" charset="0"/>
            </a:endParaRPr>
          </a:p>
        </p:txBody>
      </p:sp>
      <p:sp>
        <p:nvSpPr>
          <p:cNvPr id="18" name="Flowchart: Magnetic Disk 17"/>
          <p:cNvSpPr/>
          <p:nvPr/>
        </p:nvSpPr>
        <p:spPr bwMode="auto">
          <a:xfrm>
            <a:off x="2871253" y="3328516"/>
            <a:ext cx="533400" cy="685800"/>
          </a:xfrm>
          <a:prstGeom prst="flowChartMagneticDisk">
            <a:avLst/>
          </a:prstGeom>
          <a:ln>
            <a:headEnd type="none" w="med" len="med"/>
            <a:tailEnd type="none" w="med" len="med"/>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9205" indent="-261233" defTabSz="835944">
              <a:spcBef>
                <a:spcPct val="20000"/>
              </a:spcBef>
            </a:pPr>
            <a:endParaRPr lang="en-US" sz="2200" dirty="0">
              <a:solidFill>
                <a:srgbClr val="792B2B"/>
              </a:solidFill>
              <a:latin typeface="Arial" charset="0"/>
            </a:endParaRPr>
          </a:p>
        </p:txBody>
      </p:sp>
      <p:sp>
        <p:nvSpPr>
          <p:cNvPr id="19" name="Flowchart: Magnetic Disk 18"/>
          <p:cNvSpPr/>
          <p:nvPr/>
        </p:nvSpPr>
        <p:spPr bwMode="auto">
          <a:xfrm>
            <a:off x="2871253" y="2566516"/>
            <a:ext cx="533400" cy="685800"/>
          </a:xfrm>
          <a:prstGeom prst="flowChartMagneticDisk">
            <a:avLst/>
          </a:prstGeom>
          <a:ln>
            <a:headEnd type="none" w="med" len="med"/>
            <a:tailEnd type="none" w="med" len="med"/>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83594" tIns="41797" rIns="83594" bIns="41797"/>
          <a:lstStyle/>
          <a:p>
            <a:pPr marL="679205" indent="-261233" defTabSz="835944">
              <a:spcBef>
                <a:spcPct val="20000"/>
              </a:spcBef>
            </a:pPr>
            <a:endParaRPr lang="en-US" sz="2200" dirty="0">
              <a:solidFill>
                <a:srgbClr val="792B2B"/>
              </a:solidFill>
              <a:latin typeface="Arial" charset="0"/>
            </a:endParaRPr>
          </a:p>
        </p:txBody>
      </p:sp>
      <p:cxnSp>
        <p:nvCxnSpPr>
          <p:cNvPr id="20" name="Straight Arrow Connector 19"/>
          <p:cNvCxnSpPr>
            <a:endCxn id="19" idx="2"/>
          </p:cNvCxnSpPr>
          <p:nvPr/>
        </p:nvCxnSpPr>
        <p:spPr bwMode="auto">
          <a:xfrm flipV="1">
            <a:off x="1652053" y="2909416"/>
            <a:ext cx="1219200" cy="564828"/>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21" name="Straight Arrow Connector 20"/>
          <p:cNvCxnSpPr>
            <a:endCxn id="18" idx="2"/>
          </p:cNvCxnSpPr>
          <p:nvPr/>
        </p:nvCxnSpPr>
        <p:spPr bwMode="auto">
          <a:xfrm>
            <a:off x="2065338" y="3562349"/>
            <a:ext cx="805915" cy="109067"/>
          </a:xfrm>
          <a:prstGeom prst="straightConnector1">
            <a:avLst/>
          </a:prstGeom>
          <a:noFill/>
          <a:ln w="9525" cap="flat" cmpd="sng" algn="ctr">
            <a:solidFill>
              <a:schemeClr val="tx1"/>
            </a:solidFill>
            <a:prstDash val="solid"/>
            <a:round/>
            <a:headEnd type="none" w="med" len="med"/>
            <a:tailEnd type="triangle" w="med" len="med"/>
          </a:ln>
          <a:effectLst/>
        </p:spPr>
      </p:cxnSp>
      <p:sp>
        <p:nvSpPr>
          <p:cNvPr id="24" name="Rectangle 23"/>
          <p:cNvSpPr>
            <a:spLocks noChangeArrowheads="1"/>
          </p:cNvSpPr>
          <p:nvPr/>
        </p:nvSpPr>
        <p:spPr bwMode="auto">
          <a:xfrm>
            <a:off x="6248400" y="1752600"/>
            <a:ext cx="533400" cy="3152157"/>
          </a:xfrm>
          <a:prstGeom prst="rect">
            <a:avLst/>
          </a:prstGeom>
          <a:gradFill>
            <a:gsLst>
              <a:gs pos="0">
                <a:srgbClr val="8488C4"/>
              </a:gs>
              <a:gs pos="53000">
                <a:srgbClr val="D4DEFF"/>
              </a:gs>
              <a:gs pos="100000">
                <a:srgbClr val="D4DEFF"/>
              </a:gs>
              <a:gs pos="100000">
                <a:srgbClr val="96AB94"/>
              </a:gs>
            </a:gsLst>
            <a:lin ang="16200000" scaled="0"/>
          </a:gradFill>
          <a:ln>
            <a:solidFill>
              <a:schemeClr val="accent2"/>
            </a:solidFill>
            <a:headEnd/>
            <a:tailEnd/>
          </a:ln>
        </p:spPr>
        <p:style>
          <a:lnRef idx="1">
            <a:schemeClr val="accent5"/>
          </a:lnRef>
          <a:fillRef idx="2">
            <a:schemeClr val="accent5"/>
          </a:fillRef>
          <a:effectRef idx="1">
            <a:schemeClr val="accent5"/>
          </a:effectRef>
          <a:fontRef idx="minor">
            <a:schemeClr val="dk1"/>
          </a:fontRef>
        </p:style>
        <p:txBody>
          <a:bodyPr lIns="83594" tIns="41797" rIns="83594" bIns="41797"/>
          <a:lstStyle/>
          <a:p>
            <a:pPr defTabSz="835025">
              <a:spcBef>
                <a:spcPct val="20000"/>
              </a:spcBef>
            </a:pPr>
            <a:r>
              <a:rPr lang="en-US" sz="2200" dirty="0" smtClean="0">
                <a:solidFill>
                  <a:srgbClr val="990000"/>
                </a:solidFill>
                <a:latin typeface="Arial" charset="0"/>
              </a:rPr>
              <a:t>P</a:t>
            </a:r>
          </a:p>
          <a:p>
            <a:pPr defTabSz="835025">
              <a:spcBef>
                <a:spcPct val="20000"/>
              </a:spcBef>
            </a:pPr>
            <a:r>
              <a:rPr lang="en-US" sz="2200" dirty="0" smtClean="0">
                <a:solidFill>
                  <a:srgbClr val="990000"/>
                </a:solidFill>
                <a:latin typeface="Arial" charset="0"/>
              </a:rPr>
              <a:t>a</a:t>
            </a:r>
          </a:p>
          <a:p>
            <a:pPr defTabSz="835025">
              <a:spcBef>
                <a:spcPct val="20000"/>
              </a:spcBef>
            </a:pPr>
            <a:r>
              <a:rPr lang="en-US" sz="2200" dirty="0" smtClean="0">
                <a:solidFill>
                  <a:srgbClr val="990000"/>
                </a:solidFill>
                <a:latin typeface="Arial" charset="0"/>
              </a:rPr>
              <a:t>g</a:t>
            </a:r>
          </a:p>
          <a:p>
            <a:pPr defTabSz="835025">
              <a:spcBef>
                <a:spcPct val="20000"/>
              </a:spcBef>
            </a:pPr>
            <a:r>
              <a:rPr lang="en-US" sz="2200" dirty="0" smtClean="0">
                <a:solidFill>
                  <a:srgbClr val="990000"/>
                </a:solidFill>
                <a:latin typeface="Arial" charset="0"/>
              </a:rPr>
              <a:t>e</a:t>
            </a:r>
          </a:p>
          <a:p>
            <a:pPr defTabSz="835025">
              <a:spcBef>
                <a:spcPct val="20000"/>
              </a:spcBef>
            </a:pPr>
            <a:r>
              <a:rPr lang="en-US" sz="2200" dirty="0" smtClean="0">
                <a:solidFill>
                  <a:srgbClr val="990000"/>
                </a:solidFill>
                <a:latin typeface="Arial" charset="0"/>
              </a:rPr>
              <a:t>r</a:t>
            </a:r>
          </a:p>
          <a:p>
            <a:pPr defTabSz="835025">
              <a:spcBef>
                <a:spcPct val="20000"/>
              </a:spcBef>
            </a:pPr>
            <a:r>
              <a:rPr lang="en-US" sz="2200" dirty="0" smtClean="0">
                <a:solidFill>
                  <a:srgbClr val="990000"/>
                </a:solidFill>
                <a:latin typeface="Arial" charset="0"/>
              </a:rPr>
              <a:t>a</a:t>
            </a:r>
          </a:p>
          <a:p>
            <a:pPr defTabSz="835025">
              <a:spcBef>
                <a:spcPct val="20000"/>
              </a:spcBef>
            </a:pPr>
            <a:r>
              <a:rPr lang="en-US" sz="2200" dirty="0" smtClean="0">
                <a:solidFill>
                  <a:srgbClr val="990000"/>
                </a:solidFill>
                <a:latin typeface="Arial" charset="0"/>
              </a:rPr>
              <a:t>n</a:t>
            </a:r>
          </a:p>
          <a:p>
            <a:pPr defTabSz="835025">
              <a:spcBef>
                <a:spcPct val="20000"/>
              </a:spcBef>
            </a:pPr>
            <a:r>
              <a:rPr lang="en-US" sz="2200" dirty="0" smtClean="0">
                <a:solidFill>
                  <a:srgbClr val="990000"/>
                </a:solidFill>
                <a:latin typeface="Arial" charset="0"/>
              </a:rPr>
              <a:t>k</a:t>
            </a:r>
            <a:endParaRPr lang="en-US" sz="2200" dirty="0">
              <a:solidFill>
                <a:srgbClr val="990000"/>
              </a:solidFill>
              <a:latin typeface="Arial" charset="0"/>
            </a:endParaRPr>
          </a:p>
        </p:txBody>
      </p:sp>
      <p:grpSp>
        <p:nvGrpSpPr>
          <p:cNvPr id="64" name="Group 63"/>
          <p:cNvGrpSpPr/>
          <p:nvPr/>
        </p:nvGrpSpPr>
        <p:grpSpPr>
          <a:xfrm>
            <a:off x="7568641" y="2514600"/>
            <a:ext cx="1371600" cy="1790700"/>
            <a:chOff x="7120163" y="2929331"/>
            <a:chExt cx="1371600" cy="1790700"/>
          </a:xfrm>
        </p:grpSpPr>
        <p:sp>
          <p:nvSpPr>
            <p:cNvPr id="56" name="AutoShape 14"/>
            <p:cNvSpPr>
              <a:spLocks noChangeArrowheads="1"/>
            </p:cNvSpPr>
            <p:nvPr/>
          </p:nvSpPr>
          <p:spPr bwMode="auto">
            <a:xfrm>
              <a:off x="7120163" y="2929331"/>
              <a:ext cx="1371600" cy="1790700"/>
            </a:xfrm>
            <a:prstGeom prst="flowChartMagneticDisk">
              <a:avLst/>
            </a:prstGeom>
            <a:gradFill>
              <a:gsLst>
                <a:gs pos="0">
                  <a:schemeClr val="tx2">
                    <a:lumMod val="60000"/>
                    <a:lumOff val="40000"/>
                  </a:schemeClr>
                </a:gs>
                <a:gs pos="99500">
                  <a:srgbClr val="35B2D4"/>
                </a:gs>
                <a:gs pos="100000">
                  <a:schemeClr val="accent5">
                    <a:shade val="94000"/>
                    <a:satMod val="135000"/>
                  </a:schemeClr>
                </a:gs>
              </a:gsLst>
              <a:lin ang="16200000" scaled="0"/>
            </a:gradFill>
            <a:ln>
              <a:solidFill>
                <a:schemeClr val="accent1">
                  <a:lumMod val="75000"/>
                </a:schemeClr>
              </a:solidFill>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Segoe"/>
                  <a:ea typeface="+mn-ea"/>
                  <a:cs typeface="+mn-cs"/>
                </a:rPr>
                <a:t> </a:t>
              </a:r>
            </a:p>
          </p:txBody>
        </p:sp>
        <p:sp>
          <p:nvSpPr>
            <p:cNvPr id="38" name="Rectangle 37"/>
            <p:cNvSpPr>
              <a:spLocks noChangeArrowheads="1"/>
            </p:cNvSpPr>
            <p:nvPr/>
          </p:nvSpPr>
          <p:spPr bwMode="auto">
            <a:xfrm>
              <a:off x="7300914" y="3730625"/>
              <a:ext cx="1058862" cy="498475"/>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smtClean="0">
                  <a:solidFill>
                    <a:schemeClr val="accent4">
                      <a:lumMod val="10000"/>
                    </a:schemeClr>
                  </a:solidFill>
                  <a:cs typeface="Tahoma" pitchFamily="34" charset="0"/>
                </a:rPr>
                <a:t>Output</a:t>
              </a:r>
              <a:endParaRPr lang="en-GB" sz="1800" dirty="0">
                <a:solidFill>
                  <a:schemeClr val="accent4">
                    <a:lumMod val="10000"/>
                  </a:schemeClr>
                </a:solidFill>
                <a:cs typeface="Tahoma" pitchFamily="34" charset="0"/>
              </a:endParaRPr>
            </a:p>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a:solidFill>
                    <a:schemeClr val="accent4">
                      <a:lumMod val="10000"/>
                    </a:schemeClr>
                  </a:solidFill>
                  <a:cs typeface="Tahoma" pitchFamily="34" charset="0"/>
                </a:rPr>
                <a:t>Data</a:t>
              </a:r>
            </a:p>
          </p:txBody>
        </p:sp>
      </p:grpSp>
      <p:sp>
        <p:nvSpPr>
          <p:cNvPr id="42" name="Rectangle 41"/>
          <p:cNvSpPr>
            <a:spLocks noChangeArrowheads="1"/>
          </p:cNvSpPr>
          <p:nvPr/>
        </p:nvSpPr>
        <p:spPr bwMode="auto">
          <a:xfrm>
            <a:off x="3648636" y="1219200"/>
            <a:ext cx="1524000" cy="381000"/>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smtClean="0">
                <a:solidFill>
                  <a:schemeClr val="tx1"/>
                </a:solidFill>
                <a:cs typeface="Tahoma" pitchFamily="34" charset="0"/>
              </a:rPr>
              <a:t>Compute</a:t>
            </a:r>
            <a:endParaRPr lang="en-GB" sz="1800" dirty="0">
              <a:solidFill>
                <a:schemeClr val="tx1"/>
              </a:solidFill>
              <a:cs typeface="Tahoma" pitchFamily="34" charset="0"/>
            </a:endParaRPr>
          </a:p>
        </p:txBody>
      </p:sp>
      <p:sp>
        <p:nvSpPr>
          <p:cNvPr id="43" name="Rectangle 42"/>
          <p:cNvSpPr>
            <a:spLocks noChangeArrowheads="1"/>
          </p:cNvSpPr>
          <p:nvPr/>
        </p:nvSpPr>
        <p:spPr bwMode="auto">
          <a:xfrm>
            <a:off x="5410200" y="1226799"/>
            <a:ext cx="1524000" cy="381000"/>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err="1" smtClean="0">
                <a:solidFill>
                  <a:schemeClr val="tx1"/>
                </a:solidFill>
                <a:cs typeface="Tahoma" pitchFamily="34" charset="0"/>
              </a:rPr>
              <a:t>AllReduce</a:t>
            </a:r>
            <a:endParaRPr lang="en-GB" sz="1800" dirty="0">
              <a:solidFill>
                <a:schemeClr val="tx1"/>
              </a:solidFill>
              <a:cs typeface="Tahoma" pitchFamily="34" charset="0"/>
            </a:endParaRPr>
          </a:p>
        </p:txBody>
      </p:sp>
      <p:sp>
        <p:nvSpPr>
          <p:cNvPr id="52" name="Rounded Rectangle 51"/>
          <p:cNvSpPr/>
          <p:nvPr/>
        </p:nvSpPr>
        <p:spPr bwMode="auto">
          <a:xfrm>
            <a:off x="1143000" y="3269520"/>
            <a:ext cx="142876" cy="1071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685807"/>
            <a:endParaRPr lang="en-US" dirty="0" smtClean="0">
              <a:solidFill>
                <a:srgbClr val="FFFFFF"/>
              </a:solidFill>
              <a:latin typeface="Candara" pitchFamily="34" charset="0"/>
            </a:endParaRPr>
          </a:p>
        </p:txBody>
      </p:sp>
      <p:sp>
        <p:nvSpPr>
          <p:cNvPr id="55" name="AutoShape 14"/>
          <p:cNvSpPr>
            <a:spLocks noChangeArrowheads="1"/>
          </p:cNvSpPr>
          <p:nvPr/>
        </p:nvSpPr>
        <p:spPr bwMode="auto">
          <a:xfrm>
            <a:off x="304801" y="1804516"/>
            <a:ext cx="1750388" cy="3048000"/>
          </a:xfrm>
          <a:prstGeom prst="flowChartMagneticDisk">
            <a:avLst/>
          </a:prstGeom>
          <a:ln>
            <a:headEnd/>
            <a:tailEnd/>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000000"/>
              </a:solidFill>
              <a:effectLst/>
              <a:uLnTx/>
              <a:uFillTx/>
              <a:latin typeface="Segoe"/>
              <a:ea typeface="+mn-ea"/>
              <a:cs typeface="+mn-cs"/>
            </a:endParaRPr>
          </a:p>
        </p:txBody>
      </p:sp>
      <p:sp>
        <p:nvSpPr>
          <p:cNvPr id="44" name="Rectangle 43"/>
          <p:cNvSpPr>
            <a:spLocks noChangeArrowheads="1"/>
          </p:cNvSpPr>
          <p:nvPr/>
        </p:nvSpPr>
        <p:spPr bwMode="auto">
          <a:xfrm>
            <a:off x="228600" y="1222317"/>
            <a:ext cx="1752600" cy="457200"/>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sz="1800" dirty="0" smtClean="0">
                <a:solidFill>
                  <a:schemeClr val="tx1"/>
                </a:solidFill>
                <a:cs typeface="Tahoma" pitchFamily="34" charset="0"/>
              </a:rPr>
              <a:t>Input Data </a:t>
            </a:r>
            <a:endParaRPr lang="en-GB" sz="1800" dirty="0">
              <a:solidFill>
                <a:schemeClr val="tx1"/>
              </a:solidFill>
              <a:cs typeface="Tahoma" pitchFamily="34" charset="0"/>
            </a:endParaRPr>
          </a:p>
        </p:txBody>
      </p:sp>
      <p:sp>
        <p:nvSpPr>
          <p:cNvPr id="2" name="Rectangle 1"/>
          <p:cNvSpPr/>
          <p:nvPr/>
        </p:nvSpPr>
        <p:spPr>
          <a:xfrm>
            <a:off x="-1181100" y="2783663"/>
            <a:ext cx="4572000" cy="2123658"/>
          </a:xfrm>
          <a:prstGeom prst="rect">
            <a:avLst/>
          </a:prstGeom>
        </p:spPr>
        <p:txBody>
          <a:bodyPr>
            <a:spAutoFit/>
          </a:bodyPr>
          <a:lstStyle/>
          <a:p>
            <a:pPr algn="ctr"/>
            <a:r>
              <a:rPr lang="en-US" sz="1200" dirty="0">
                <a:solidFill>
                  <a:prstClr val="black"/>
                </a:solidFill>
                <a:latin typeface="Arial" pitchFamily="34" charset="0"/>
                <a:cs typeface="Arial" pitchFamily="34" charset="0"/>
              </a:rPr>
              <a:t>0</a:t>
            </a:r>
          </a:p>
          <a:p>
            <a:pPr algn="ctr"/>
            <a:r>
              <a:rPr lang="en-US" sz="1200" dirty="0">
                <a:solidFill>
                  <a:prstClr val="black"/>
                </a:solidFill>
                <a:latin typeface="Arial" pitchFamily="34" charset="0"/>
                <a:cs typeface="Arial" pitchFamily="34" charset="0"/>
              </a:rPr>
              <a:t>1 2</a:t>
            </a:r>
          </a:p>
          <a:p>
            <a:pPr algn="ctr"/>
            <a:r>
              <a:rPr lang="en-US" sz="1200" dirty="0">
                <a:solidFill>
                  <a:prstClr val="black"/>
                </a:solidFill>
                <a:latin typeface="Arial" pitchFamily="34" charset="0"/>
                <a:cs typeface="Arial" pitchFamily="34" charset="0"/>
              </a:rPr>
              <a:t>2 1</a:t>
            </a:r>
          </a:p>
          <a:p>
            <a:pPr algn="ctr"/>
            <a:r>
              <a:rPr lang="en-US" sz="1200" dirty="0">
                <a:solidFill>
                  <a:prstClr val="black"/>
                </a:solidFill>
                <a:latin typeface="Arial" pitchFamily="34" charset="0"/>
                <a:cs typeface="Arial" pitchFamily="34" charset="0"/>
              </a:rPr>
              <a:t>3 0 1</a:t>
            </a:r>
          </a:p>
          <a:p>
            <a:pPr algn="ctr"/>
            <a:r>
              <a:rPr lang="en-US" sz="1200" dirty="0">
                <a:solidFill>
                  <a:prstClr val="black"/>
                </a:solidFill>
                <a:latin typeface="Arial" pitchFamily="34" charset="0"/>
                <a:cs typeface="Arial" pitchFamily="34" charset="0"/>
              </a:rPr>
              <a:t>4 1 3 5</a:t>
            </a:r>
          </a:p>
          <a:p>
            <a:pPr algn="ctr"/>
            <a:r>
              <a:rPr lang="en-US" sz="1200" dirty="0">
                <a:solidFill>
                  <a:prstClr val="black"/>
                </a:solidFill>
                <a:latin typeface="Arial" pitchFamily="34" charset="0"/>
                <a:cs typeface="Arial" pitchFamily="34" charset="0"/>
              </a:rPr>
              <a:t>5 1 4</a:t>
            </a:r>
          </a:p>
          <a:p>
            <a:pPr algn="ctr"/>
            <a:r>
              <a:rPr lang="en-US" sz="1200" dirty="0">
                <a:solidFill>
                  <a:prstClr val="black"/>
                </a:solidFill>
                <a:latin typeface="Arial" pitchFamily="34" charset="0"/>
                <a:cs typeface="Arial" pitchFamily="34" charset="0"/>
              </a:rPr>
              <a:t>6 1 4</a:t>
            </a:r>
          </a:p>
          <a:p>
            <a:pPr algn="ctr"/>
            <a:r>
              <a:rPr lang="en-US" sz="1200" dirty="0">
                <a:solidFill>
                  <a:prstClr val="black"/>
                </a:solidFill>
                <a:latin typeface="Arial" pitchFamily="34" charset="0"/>
                <a:cs typeface="Arial" pitchFamily="34" charset="0"/>
              </a:rPr>
              <a:t>7 1 4</a:t>
            </a:r>
          </a:p>
          <a:p>
            <a:pPr algn="ctr"/>
            <a:r>
              <a:rPr lang="en-US" sz="1200" dirty="0">
                <a:solidFill>
                  <a:prstClr val="black"/>
                </a:solidFill>
                <a:latin typeface="Arial" pitchFamily="34" charset="0"/>
                <a:cs typeface="Arial" pitchFamily="34" charset="0"/>
              </a:rPr>
              <a:t>8 1 4</a:t>
            </a:r>
          </a:p>
          <a:p>
            <a:pPr algn="ctr"/>
            <a:r>
              <a:rPr lang="en-US" sz="1200" dirty="0">
                <a:solidFill>
                  <a:prstClr val="black"/>
                </a:solidFill>
                <a:latin typeface="Arial" pitchFamily="34" charset="0"/>
                <a:cs typeface="Arial" pitchFamily="34" charset="0"/>
              </a:rPr>
              <a:t>9 4</a:t>
            </a:r>
          </a:p>
          <a:p>
            <a:pPr algn="ctr"/>
            <a:r>
              <a:rPr lang="en-US" sz="1200" dirty="0">
                <a:solidFill>
                  <a:prstClr val="black"/>
                </a:solidFill>
                <a:latin typeface="Arial" pitchFamily="34" charset="0"/>
                <a:cs typeface="Arial" pitchFamily="34" charset="0"/>
              </a:rPr>
              <a:t>10 4</a:t>
            </a:r>
          </a:p>
        </p:txBody>
      </p:sp>
      <p:sp>
        <p:nvSpPr>
          <p:cNvPr id="45" name="TextBox 44"/>
          <p:cNvSpPr txBox="1"/>
          <p:nvPr/>
        </p:nvSpPr>
        <p:spPr>
          <a:xfrm>
            <a:off x="333323" y="2130502"/>
            <a:ext cx="1619354" cy="307777"/>
          </a:xfrm>
          <a:prstGeom prst="rect">
            <a:avLst/>
          </a:prstGeom>
          <a:noFill/>
        </p:spPr>
        <p:txBody>
          <a:bodyPr wrap="none" rtlCol="0">
            <a:spAutoFit/>
          </a:bodyPr>
          <a:lstStyle/>
          <a:p>
            <a:r>
              <a:rPr lang="en-US" sz="1400" dirty="0" smtClean="0">
                <a:solidFill>
                  <a:schemeClr val="accent4">
                    <a:lumMod val="10000"/>
                  </a:schemeClr>
                </a:solidFill>
              </a:rPr>
              <a:t>*Adjacency Matrix</a:t>
            </a:r>
            <a:endParaRPr lang="en-US" sz="1400" dirty="0">
              <a:solidFill>
                <a:schemeClr val="accent4">
                  <a:lumMod val="10000"/>
                </a:schemeClr>
              </a:solidFill>
            </a:endParaRPr>
          </a:p>
        </p:txBody>
      </p:sp>
      <p:cxnSp>
        <p:nvCxnSpPr>
          <p:cNvPr id="6" name="Straight Connector 5"/>
          <p:cNvCxnSpPr/>
          <p:nvPr/>
        </p:nvCxnSpPr>
        <p:spPr bwMode="auto">
          <a:xfrm>
            <a:off x="520700" y="3381159"/>
            <a:ext cx="1168400" cy="0"/>
          </a:xfrm>
          <a:prstGeom prst="line">
            <a:avLst/>
          </a:prstGeom>
          <a:solidFill>
            <a:schemeClr val="accent1"/>
          </a:solidFill>
          <a:ln w="349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520700" y="3920070"/>
            <a:ext cx="1168400" cy="0"/>
          </a:xfrm>
          <a:prstGeom prst="line">
            <a:avLst/>
          </a:prstGeom>
          <a:solidFill>
            <a:schemeClr val="accent1"/>
          </a:solidFill>
          <a:ln w="349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a:off x="520700" y="4469870"/>
            <a:ext cx="1168400" cy="0"/>
          </a:xfrm>
          <a:prstGeom prst="line">
            <a:avLst/>
          </a:prstGeom>
          <a:solidFill>
            <a:schemeClr val="accent1"/>
          </a:solidFill>
          <a:ln w="349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2930738" y="1920185"/>
            <a:ext cx="397865" cy="646331"/>
          </a:xfrm>
          <a:prstGeom prst="rect">
            <a:avLst/>
          </a:prstGeom>
          <a:noFill/>
        </p:spPr>
        <p:txBody>
          <a:bodyPr wrap="none" rtlCol="0">
            <a:spAutoFit/>
          </a:bodyPr>
          <a:lstStyle/>
          <a:p>
            <a:pPr algn="ctr"/>
            <a:r>
              <a:rPr lang="en-US" sz="1200" dirty="0">
                <a:solidFill>
                  <a:prstClr val="black"/>
                </a:solidFill>
                <a:latin typeface="Arial" pitchFamily="34" charset="0"/>
                <a:cs typeface="Arial" pitchFamily="34" charset="0"/>
              </a:rPr>
              <a:t>0</a:t>
            </a:r>
          </a:p>
          <a:p>
            <a:pPr algn="ctr"/>
            <a:r>
              <a:rPr lang="en-US" sz="1200" dirty="0">
                <a:solidFill>
                  <a:prstClr val="black"/>
                </a:solidFill>
                <a:latin typeface="Arial" pitchFamily="34" charset="0"/>
                <a:cs typeface="Arial" pitchFamily="34" charset="0"/>
              </a:rPr>
              <a:t>1 2</a:t>
            </a:r>
          </a:p>
          <a:p>
            <a:pPr algn="ctr"/>
            <a:r>
              <a:rPr lang="en-US" sz="1200" dirty="0">
                <a:solidFill>
                  <a:prstClr val="black"/>
                </a:solidFill>
                <a:latin typeface="Arial" pitchFamily="34" charset="0"/>
                <a:cs typeface="Arial" pitchFamily="34" charset="0"/>
              </a:rPr>
              <a:t>2 </a:t>
            </a:r>
            <a:r>
              <a:rPr lang="en-US" sz="1200" dirty="0" smtClean="0">
                <a:solidFill>
                  <a:prstClr val="black"/>
                </a:solidFill>
                <a:latin typeface="Arial" pitchFamily="34" charset="0"/>
                <a:cs typeface="Arial" pitchFamily="34" charset="0"/>
              </a:rPr>
              <a:t>1</a:t>
            </a:r>
            <a:endParaRPr lang="en-US" sz="1200" dirty="0"/>
          </a:p>
        </p:txBody>
      </p:sp>
      <p:sp>
        <p:nvSpPr>
          <p:cNvPr id="53" name="TextBox 52"/>
          <p:cNvSpPr txBox="1"/>
          <p:nvPr/>
        </p:nvSpPr>
        <p:spPr>
          <a:xfrm>
            <a:off x="2819400" y="2586250"/>
            <a:ext cx="654346" cy="830997"/>
          </a:xfrm>
          <a:prstGeom prst="rect">
            <a:avLst/>
          </a:prstGeom>
          <a:noFill/>
        </p:spPr>
        <p:txBody>
          <a:bodyPr wrap="none" rtlCol="0">
            <a:spAutoFit/>
          </a:bodyPr>
          <a:lstStyle/>
          <a:p>
            <a:pPr algn="ctr"/>
            <a:r>
              <a:rPr lang="en-US" sz="1200" dirty="0">
                <a:solidFill>
                  <a:prstClr val="black"/>
                </a:solidFill>
                <a:latin typeface="Arial" pitchFamily="34" charset="0"/>
                <a:cs typeface="Arial" pitchFamily="34" charset="0"/>
              </a:rPr>
              <a:t>3 0 1</a:t>
            </a:r>
          </a:p>
          <a:p>
            <a:pPr algn="ctr"/>
            <a:r>
              <a:rPr lang="en-US" sz="1200" dirty="0">
                <a:solidFill>
                  <a:prstClr val="black"/>
                </a:solidFill>
                <a:latin typeface="Arial" pitchFamily="34" charset="0"/>
                <a:cs typeface="Arial" pitchFamily="34" charset="0"/>
              </a:rPr>
              <a:t>4 1 3 5</a:t>
            </a:r>
          </a:p>
          <a:p>
            <a:pPr algn="ctr"/>
            <a:r>
              <a:rPr lang="en-US" sz="1200" dirty="0">
                <a:solidFill>
                  <a:prstClr val="black"/>
                </a:solidFill>
                <a:latin typeface="Arial" pitchFamily="34" charset="0"/>
                <a:cs typeface="Arial" pitchFamily="34" charset="0"/>
              </a:rPr>
              <a:t>5 1 4</a:t>
            </a:r>
          </a:p>
          <a:p>
            <a:pPr algn="ctr"/>
            <a:endParaRPr lang="en-US" sz="1200" dirty="0"/>
          </a:p>
        </p:txBody>
      </p:sp>
      <p:sp>
        <p:nvSpPr>
          <p:cNvPr id="54" name="TextBox 53"/>
          <p:cNvSpPr txBox="1"/>
          <p:nvPr/>
        </p:nvSpPr>
        <p:spPr>
          <a:xfrm>
            <a:off x="2874900" y="3404716"/>
            <a:ext cx="526106" cy="830997"/>
          </a:xfrm>
          <a:prstGeom prst="rect">
            <a:avLst/>
          </a:prstGeom>
          <a:noFill/>
        </p:spPr>
        <p:txBody>
          <a:bodyPr wrap="none" rtlCol="0">
            <a:spAutoFit/>
          </a:bodyPr>
          <a:lstStyle/>
          <a:p>
            <a:pPr algn="ctr"/>
            <a:r>
              <a:rPr lang="en-US" sz="1200" dirty="0">
                <a:solidFill>
                  <a:prstClr val="black"/>
                </a:solidFill>
                <a:latin typeface="Arial" pitchFamily="34" charset="0"/>
                <a:cs typeface="Arial" pitchFamily="34" charset="0"/>
              </a:rPr>
              <a:t>6 1 4</a:t>
            </a:r>
          </a:p>
          <a:p>
            <a:pPr algn="ctr"/>
            <a:r>
              <a:rPr lang="en-US" sz="1200" dirty="0">
                <a:solidFill>
                  <a:prstClr val="black"/>
                </a:solidFill>
                <a:latin typeface="Arial" pitchFamily="34" charset="0"/>
                <a:cs typeface="Arial" pitchFamily="34" charset="0"/>
              </a:rPr>
              <a:t>7 1 4</a:t>
            </a:r>
          </a:p>
          <a:p>
            <a:pPr algn="ctr"/>
            <a:r>
              <a:rPr lang="en-US" sz="1200" dirty="0">
                <a:solidFill>
                  <a:prstClr val="black"/>
                </a:solidFill>
                <a:latin typeface="Arial" pitchFamily="34" charset="0"/>
                <a:cs typeface="Arial" pitchFamily="34" charset="0"/>
              </a:rPr>
              <a:t>8 1 4</a:t>
            </a:r>
          </a:p>
          <a:p>
            <a:pPr algn="ctr"/>
            <a:endParaRPr lang="en-US" sz="1200" dirty="0"/>
          </a:p>
        </p:txBody>
      </p:sp>
      <p:sp>
        <p:nvSpPr>
          <p:cNvPr id="57" name="TextBox 56"/>
          <p:cNvSpPr txBox="1"/>
          <p:nvPr/>
        </p:nvSpPr>
        <p:spPr>
          <a:xfrm>
            <a:off x="2896540" y="4312024"/>
            <a:ext cx="482824" cy="461665"/>
          </a:xfrm>
          <a:prstGeom prst="rect">
            <a:avLst/>
          </a:prstGeom>
          <a:noFill/>
        </p:spPr>
        <p:txBody>
          <a:bodyPr wrap="none" rtlCol="0">
            <a:spAutoFit/>
          </a:bodyPr>
          <a:lstStyle/>
          <a:p>
            <a:pPr algn="ctr"/>
            <a:r>
              <a:rPr lang="en-US" sz="1200" dirty="0">
                <a:solidFill>
                  <a:prstClr val="black"/>
                </a:solidFill>
                <a:latin typeface="Arial" pitchFamily="34" charset="0"/>
                <a:cs typeface="Arial" pitchFamily="34" charset="0"/>
              </a:rPr>
              <a:t>9 4</a:t>
            </a:r>
          </a:p>
          <a:p>
            <a:pPr algn="ctr"/>
            <a:r>
              <a:rPr lang="en-US" sz="1200" dirty="0">
                <a:solidFill>
                  <a:prstClr val="black"/>
                </a:solidFill>
                <a:latin typeface="Arial" pitchFamily="34" charset="0"/>
                <a:cs typeface="Arial" pitchFamily="34" charset="0"/>
              </a:rPr>
              <a:t>10 </a:t>
            </a:r>
            <a:r>
              <a:rPr lang="en-US" sz="1200" dirty="0" smtClean="0">
                <a:solidFill>
                  <a:prstClr val="black"/>
                </a:solidFill>
                <a:latin typeface="Arial" pitchFamily="34" charset="0"/>
                <a:cs typeface="Arial" pitchFamily="34" charset="0"/>
              </a:rPr>
              <a:t>4</a:t>
            </a:r>
            <a:endParaRPr lang="en-US" sz="1200" dirty="0"/>
          </a:p>
        </p:txBody>
      </p:sp>
      <p:sp>
        <p:nvSpPr>
          <p:cNvPr id="59" name="TextBox 58"/>
          <p:cNvSpPr txBox="1"/>
          <p:nvPr/>
        </p:nvSpPr>
        <p:spPr>
          <a:xfrm>
            <a:off x="3539729" y="1833131"/>
            <a:ext cx="1413272" cy="461665"/>
          </a:xfrm>
          <a:prstGeom prst="rect">
            <a:avLst/>
          </a:prstGeom>
          <a:noFill/>
        </p:spPr>
        <p:txBody>
          <a:bodyPr wrap="square" rtlCol="0">
            <a:spAutoFit/>
          </a:bodyPr>
          <a:lstStyle/>
          <a:p>
            <a:pPr latinLnBrk="1"/>
            <a:r>
              <a:rPr lang="en-US" altLang="ko-KR" sz="1200" dirty="0" smtClean="0">
                <a:solidFill>
                  <a:prstClr val="black"/>
                </a:solidFill>
              </a:rPr>
              <a:t>Adjacency matrix</a:t>
            </a:r>
          </a:p>
          <a:p>
            <a:pPr latinLnBrk="1"/>
            <a:r>
              <a:rPr lang="en-US" altLang="ko-KR" sz="1200" dirty="0" smtClean="0">
                <a:solidFill>
                  <a:prstClr val="black"/>
                </a:solidFill>
              </a:rPr>
              <a:t>0 1 2 2 1</a:t>
            </a:r>
            <a:endParaRPr lang="en-US" altLang="ko-KR" sz="1200" dirty="0">
              <a:solidFill>
                <a:prstClr val="black"/>
              </a:solidFill>
            </a:endParaRPr>
          </a:p>
        </p:txBody>
      </p:sp>
      <p:sp>
        <p:nvSpPr>
          <p:cNvPr id="62" name="Rectangle 61"/>
          <p:cNvSpPr/>
          <p:nvPr/>
        </p:nvSpPr>
        <p:spPr>
          <a:xfrm>
            <a:off x="3539729" y="2198074"/>
            <a:ext cx="1228670" cy="369332"/>
          </a:xfrm>
          <a:prstGeom prst="rect">
            <a:avLst/>
          </a:prstGeom>
        </p:spPr>
        <p:txBody>
          <a:bodyPr wrap="none">
            <a:spAutoFit/>
          </a:bodyPr>
          <a:lstStyle/>
          <a:p>
            <a:pPr latinLnBrk="1"/>
            <a:r>
              <a:rPr lang="en-US" altLang="ko-KR" b="1" dirty="0">
                <a:solidFill>
                  <a:srgbClr val="0070C0"/>
                </a:solidFill>
                <a:latin typeface="맑은 고딕"/>
              </a:rPr>
              <a:t>Process 0</a:t>
            </a:r>
          </a:p>
        </p:txBody>
      </p:sp>
      <p:sp>
        <p:nvSpPr>
          <p:cNvPr id="65" name="Rectangle 64"/>
          <p:cNvSpPr/>
          <p:nvPr/>
        </p:nvSpPr>
        <p:spPr>
          <a:xfrm>
            <a:off x="3581400" y="2856980"/>
            <a:ext cx="1228670" cy="369332"/>
          </a:xfrm>
          <a:prstGeom prst="rect">
            <a:avLst/>
          </a:prstGeom>
        </p:spPr>
        <p:txBody>
          <a:bodyPr wrap="none">
            <a:spAutoFit/>
          </a:bodyPr>
          <a:lstStyle/>
          <a:p>
            <a:pPr latinLnBrk="1"/>
            <a:r>
              <a:rPr lang="en-US" altLang="ko-KR" b="1" dirty="0">
                <a:solidFill>
                  <a:srgbClr val="0070C0"/>
                </a:solidFill>
                <a:latin typeface="맑은 고딕"/>
              </a:rPr>
              <a:t>Process </a:t>
            </a:r>
            <a:r>
              <a:rPr lang="en-US" altLang="ko-KR" b="1" dirty="0" smtClean="0">
                <a:solidFill>
                  <a:srgbClr val="0070C0"/>
                </a:solidFill>
                <a:latin typeface="맑은 고딕"/>
              </a:rPr>
              <a:t>1</a:t>
            </a:r>
            <a:endParaRPr lang="en-US" altLang="ko-KR" b="1" dirty="0">
              <a:solidFill>
                <a:srgbClr val="0070C0"/>
              </a:solidFill>
              <a:latin typeface="맑은 고딕"/>
            </a:endParaRPr>
          </a:p>
        </p:txBody>
      </p:sp>
      <p:sp>
        <p:nvSpPr>
          <p:cNvPr id="66" name="Rectangle 65"/>
          <p:cNvSpPr/>
          <p:nvPr/>
        </p:nvSpPr>
        <p:spPr>
          <a:xfrm>
            <a:off x="3576665" y="3720710"/>
            <a:ext cx="1228670" cy="369332"/>
          </a:xfrm>
          <a:prstGeom prst="rect">
            <a:avLst/>
          </a:prstGeom>
        </p:spPr>
        <p:txBody>
          <a:bodyPr wrap="none">
            <a:spAutoFit/>
          </a:bodyPr>
          <a:lstStyle/>
          <a:p>
            <a:pPr latinLnBrk="1"/>
            <a:r>
              <a:rPr lang="en-US" altLang="ko-KR" b="1" dirty="0">
                <a:solidFill>
                  <a:srgbClr val="0070C0"/>
                </a:solidFill>
                <a:latin typeface="맑은 고딕"/>
              </a:rPr>
              <a:t>Process </a:t>
            </a:r>
            <a:r>
              <a:rPr lang="en-US" altLang="ko-KR" b="1" dirty="0" smtClean="0">
                <a:solidFill>
                  <a:srgbClr val="0070C0"/>
                </a:solidFill>
                <a:latin typeface="맑은 고딕"/>
              </a:rPr>
              <a:t>2</a:t>
            </a:r>
            <a:endParaRPr lang="en-US" altLang="ko-KR" b="1" dirty="0">
              <a:solidFill>
                <a:srgbClr val="0070C0"/>
              </a:solidFill>
              <a:latin typeface="맑은 고딕"/>
            </a:endParaRPr>
          </a:p>
        </p:txBody>
      </p:sp>
      <p:sp>
        <p:nvSpPr>
          <p:cNvPr id="67" name="Rectangle 66"/>
          <p:cNvSpPr/>
          <p:nvPr/>
        </p:nvSpPr>
        <p:spPr>
          <a:xfrm>
            <a:off x="3581400" y="4483184"/>
            <a:ext cx="1228670" cy="369332"/>
          </a:xfrm>
          <a:prstGeom prst="rect">
            <a:avLst/>
          </a:prstGeom>
        </p:spPr>
        <p:txBody>
          <a:bodyPr wrap="none">
            <a:spAutoFit/>
          </a:bodyPr>
          <a:lstStyle/>
          <a:p>
            <a:pPr latinLnBrk="1"/>
            <a:r>
              <a:rPr lang="en-US" altLang="ko-KR" b="1" dirty="0">
                <a:solidFill>
                  <a:srgbClr val="0070C0"/>
                </a:solidFill>
                <a:latin typeface="맑은 고딕"/>
              </a:rPr>
              <a:t>Process </a:t>
            </a:r>
            <a:r>
              <a:rPr lang="en-US" altLang="ko-KR" b="1" dirty="0" smtClean="0">
                <a:solidFill>
                  <a:srgbClr val="0070C0"/>
                </a:solidFill>
                <a:latin typeface="맑은 고딕"/>
              </a:rPr>
              <a:t>3</a:t>
            </a:r>
            <a:endParaRPr lang="en-US" altLang="ko-KR" b="1" dirty="0">
              <a:solidFill>
                <a:srgbClr val="0070C0"/>
              </a:solidFill>
              <a:latin typeface="맑은 고딕"/>
            </a:endParaRPr>
          </a:p>
        </p:txBody>
      </p:sp>
      <p:sp>
        <p:nvSpPr>
          <p:cNvPr id="68" name="TextBox 67"/>
          <p:cNvSpPr txBox="1"/>
          <p:nvPr/>
        </p:nvSpPr>
        <p:spPr>
          <a:xfrm>
            <a:off x="3567211" y="2552226"/>
            <a:ext cx="2016224" cy="461665"/>
          </a:xfrm>
          <a:prstGeom prst="rect">
            <a:avLst/>
          </a:prstGeom>
          <a:noFill/>
        </p:spPr>
        <p:txBody>
          <a:bodyPr wrap="square" rtlCol="0">
            <a:spAutoFit/>
          </a:bodyPr>
          <a:lstStyle/>
          <a:p>
            <a:pPr latinLnBrk="1"/>
            <a:r>
              <a:rPr lang="en-US" altLang="ko-KR" sz="1200" dirty="0" err="1" smtClean="0">
                <a:solidFill>
                  <a:prstClr val="black"/>
                </a:solidFill>
              </a:rPr>
              <a:t>Adjacency_matrix</a:t>
            </a:r>
            <a:endParaRPr lang="en-US" altLang="ko-KR" sz="1200" dirty="0" smtClean="0">
              <a:solidFill>
                <a:prstClr val="black"/>
              </a:solidFill>
            </a:endParaRPr>
          </a:p>
          <a:p>
            <a:pPr latinLnBrk="1"/>
            <a:r>
              <a:rPr lang="en-US" altLang="ko-KR" sz="1200" dirty="0" smtClean="0">
                <a:solidFill>
                  <a:prstClr val="black"/>
                </a:solidFill>
              </a:rPr>
              <a:t>3 0 1 4 1 3 5 5 1 4</a:t>
            </a:r>
            <a:endParaRPr lang="en-US" altLang="ko-KR" sz="1200" dirty="0">
              <a:solidFill>
                <a:prstClr val="black"/>
              </a:solidFill>
            </a:endParaRPr>
          </a:p>
        </p:txBody>
      </p:sp>
      <p:sp>
        <p:nvSpPr>
          <p:cNvPr id="69" name="TextBox 68"/>
          <p:cNvSpPr txBox="1"/>
          <p:nvPr/>
        </p:nvSpPr>
        <p:spPr>
          <a:xfrm>
            <a:off x="3562729" y="3342975"/>
            <a:ext cx="1508088" cy="461665"/>
          </a:xfrm>
          <a:prstGeom prst="rect">
            <a:avLst/>
          </a:prstGeom>
          <a:noFill/>
        </p:spPr>
        <p:txBody>
          <a:bodyPr wrap="square" rtlCol="0">
            <a:spAutoFit/>
          </a:bodyPr>
          <a:lstStyle/>
          <a:p>
            <a:pPr latinLnBrk="1"/>
            <a:r>
              <a:rPr lang="en-US" altLang="ko-KR" sz="1200" dirty="0" err="1" smtClean="0">
                <a:solidFill>
                  <a:prstClr val="black"/>
                </a:solidFill>
              </a:rPr>
              <a:t>Adjacency_matrix</a:t>
            </a:r>
            <a:endParaRPr lang="en-US" altLang="ko-KR" sz="1200" dirty="0" smtClean="0">
              <a:solidFill>
                <a:prstClr val="black"/>
              </a:solidFill>
            </a:endParaRPr>
          </a:p>
          <a:p>
            <a:pPr latinLnBrk="1"/>
            <a:r>
              <a:rPr lang="en-US" altLang="ko-KR" sz="1200" dirty="0" smtClean="0">
                <a:solidFill>
                  <a:prstClr val="black"/>
                </a:solidFill>
              </a:rPr>
              <a:t>6 1 4 7 1 4 8 1 4</a:t>
            </a:r>
            <a:endParaRPr lang="en-US" altLang="ko-KR" sz="1200" dirty="0">
              <a:solidFill>
                <a:prstClr val="black"/>
              </a:solidFill>
            </a:endParaRPr>
          </a:p>
        </p:txBody>
      </p:sp>
      <p:sp>
        <p:nvSpPr>
          <p:cNvPr id="70" name="TextBox 69"/>
          <p:cNvSpPr txBox="1"/>
          <p:nvPr/>
        </p:nvSpPr>
        <p:spPr>
          <a:xfrm>
            <a:off x="3574826" y="4114326"/>
            <a:ext cx="1495991" cy="461665"/>
          </a:xfrm>
          <a:prstGeom prst="rect">
            <a:avLst/>
          </a:prstGeom>
          <a:noFill/>
        </p:spPr>
        <p:txBody>
          <a:bodyPr wrap="square" rtlCol="0">
            <a:spAutoFit/>
          </a:bodyPr>
          <a:lstStyle/>
          <a:p>
            <a:pPr latinLnBrk="1"/>
            <a:r>
              <a:rPr lang="en-US" altLang="ko-KR" sz="1200" dirty="0" err="1" smtClean="0">
                <a:solidFill>
                  <a:prstClr val="black"/>
                </a:solidFill>
              </a:rPr>
              <a:t>Adjacency_matrix</a:t>
            </a:r>
            <a:endParaRPr lang="en-US" altLang="ko-KR" sz="1200" dirty="0" smtClean="0">
              <a:solidFill>
                <a:prstClr val="black"/>
              </a:solidFill>
            </a:endParaRPr>
          </a:p>
          <a:p>
            <a:pPr latinLnBrk="1"/>
            <a:r>
              <a:rPr lang="en-US" altLang="ko-KR" sz="1200" dirty="0" smtClean="0">
                <a:solidFill>
                  <a:prstClr val="black"/>
                </a:solidFill>
              </a:rPr>
              <a:t>9 4 10 4</a:t>
            </a:r>
            <a:endParaRPr lang="en-US" altLang="ko-KR" sz="1200" dirty="0">
              <a:solidFill>
                <a:prstClr val="black"/>
              </a:solidFill>
            </a:endParaRPr>
          </a:p>
        </p:txBody>
      </p:sp>
      <p:cxnSp>
        <p:nvCxnSpPr>
          <p:cNvPr id="73" name="Straight Arrow Connector 72"/>
          <p:cNvCxnSpPr>
            <a:stCxn id="24" idx="3"/>
          </p:cNvCxnSpPr>
          <p:nvPr/>
        </p:nvCxnSpPr>
        <p:spPr bwMode="auto">
          <a:xfrm>
            <a:off x="6781800" y="3328679"/>
            <a:ext cx="786841" cy="0"/>
          </a:xfrm>
          <a:prstGeom prst="straightConnector1">
            <a:avLst/>
          </a:prstGeom>
          <a:noFill/>
          <a:ln w="31750" cap="flat" cmpd="sng" algn="ctr">
            <a:solidFill>
              <a:schemeClr val="tx1"/>
            </a:solidFill>
            <a:prstDash val="solid"/>
            <a:round/>
            <a:headEnd type="none" w="med" len="med"/>
            <a:tailEnd type="triangle" w="med" len="med"/>
          </a:ln>
          <a:effectLst/>
        </p:spPr>
      </p:cxnSp>
      <p:sp>
        <p:nvSpPr>
          <p:cNvPr id="79" name="Rectangle 78"/>
          <p:cNvSpPr>
            <a:spLocks noChangeArrowheads="1"/>
          </p:cNvSpPr>
          <p:nvPr/>
        </p:nvSpPr>
        <p:spPr bwMode="auto">
          <a:xfrm>
            <a:off x="7199035" y="1219200"/>
            <a:ext cx="1752600" cy="457200"/>
          </a:xfrm>
          <a:prstGeom prst="rect">
            <a:avLst/>
          </a:prstGeom>
          <a:noFill/>
          <a:ln w="9525">
            <a:noFill/>
            <a:miter lim="800000"/>
            <a:headEnd/>
            <a:tailEnd/>
          </a:ln>
        </p:spPr>
        <p:txBody>
          <a:bodyPr lIns="83506" tIns="41751" rIns="83506" bIns="41751"/>
          <a:lstStyle/>
          <a:p>
            <a:pPr marL="311150" indent="-311150" algn="ctr" eaLnBrk="0" hangingPunct="0">
              <a:spcBef>
                <a:spcPts val="638"/>
              </a:spcBef>
              <a:buClr>
                <a:schemeClr val="tx2"/>
              </a:buClr>
              <a:buSzPct val="60000"/>
              <a:buNone/>
              <a:tabLst>
                <a:tab pos="414338" algn="l"/>
                <a:tab pos="831850" algn="l"/>
                <a:tab pos="1250950" algn="l"/>
                <a:tab pos="1668463" algn="l"/>
                <a:tab pos="2085975" algn="l"/>
                <a:tab pos="2503488" algn="l"/>
                <a:tab pos="2922588" algn="l"/>
                <a:tab pos="3340100" algn="l"/>
                <a:tab pos="3757613" algn="l"/>
                <a:tab pos="4176713" algn="l"/>
                <a:tab pos="4594225" algn="l"/>
                <a:tab pos="5011738" algn="l"/>
                <a:tab pos="5429250" algn="l"/>
                <a:tab pos="5848350" algn="l"/>
                <a:tab pos="6265863" algn="l"/>
                <a:tab pos="6683375" algn="l"/>
                <a:tab pos="7102475" algn="l"/>
                <a:tab pos="7519988" algn="l"/>
                <a:tab pos="7937500" algn="l"/>
                <a:tab pos="8355013" algn="l"/>
              </a:tabLst>
            </a:pPr>
            <a:r>
              <a:rPr lang="en-GB" dirty="0" smtClean="0">
                <a:cs typeface="Tahoma" pitchFamily="34" charset="0"/>
              </a:rPr>
              <a:t>Outp</a:t>
            </a:r>
            <a:r>
              <a:rPr lang="en-GB" sz="1800" dirty="0" smtClean="0">
                <a:solidFill>
                  <a:schemeClr val="tx1"/>
                </a:solidFill>
                <a:cs typeface="Tahoma" pitchFamily="34" charset="0"/>
              </a:rPr>
              <a:t>ut Data </a:t>
            </a:r>
            <a:endParaRPr lang="en-GB" sz="1800" dirty="0">
              <a:solidFill>
                <a:schemeClr val="tx1"/>
              </a:solidFill>
              <a:cs typeface="Tahoma" pitchFamily="34" charset="0"/>
            </a:endParaRPr>
          </a:p>
        </p:txBody>
      </p:sp>
      <p:cxnSp>
        <p:nvCxnSpPr>
          <p:cNvPr id="84" name="Straight Arrow Connector 83"/>
          <p:cNvCxnSpPr/>
          <p:nvPr/>
        </p:nvCxnSpPr>
        <p:spPr bwMode="auto">
          <a:xfrm>
            <a:off x="5105400" y="2209800"/>
            <a:ext cx="1143000" cy="4191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5" name="Straight Arrow Connector 84"/>
          <p:cNvCxnSpPr/>
          <p:nvPr/>
        </p:nvCxnSpPr>
        <p:spPr bwMode="auto">
          <a:xfrm>
            <a:off x="5105400" y="2286000"/>
            <a:ext cx="1143000" cy="11049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6" name="Straight Arrow Connector 85"/>
          <p:cNvCxnSpPr/>
          <p:nvPr/>
        </p:nvCxnSpPr>
        <p:spPr bwMode="auto">
          <a:xfrm rot="16200000" flipH="1">
            <a:off x="4781550" y="2686050"/>
            <a:ext cx="1790700" cy="11430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7" name="Straight Arrow Connector 86"/>
          <p:cNvCxnSpPr/>
          <p:nvPr/>
        </p:nvCxnSpPr>
        <p:spPr bwMode="auto">
          <a:xfrm rot="16200000" flipH="1">
            <a:off x="5086350" y="2990850"/>
            <a:ext cx="1181100" cy="11430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8" name="Straight Arrow Connector 87"/>
          <p:cNvCxnSpPr/>
          <p:nvPr/>
        </p:nvCxnSpPr>
        <p:spPr bwMode="auto">
          <a:xfrm>
            <a:off x="5105400" y="2933700"/>
            <a:ext cx="1143000" cy="4572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9" name="Straight Arrow Connector 88"/>
          <p:cNvCxnSpPr/>
          <p:nvPr/>
        </p:nvCxnSpPr>
        <p:spPr bwMode="auto">
          <a:xfrm flipV="1">
            <a:off x="5105400" y="2628900"/>
            <a:ext cx="1143000" cy="3048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0" name="Straight Arrow Connector 89"/>
          <p:cNvCxnSpPr/>
          <p:nvPr/>
        </p:nvCxnSpPr>
        <p:spPr bwMode="auto">
          <a:xfrm flipV="1">
            <a:off x="5105400" y="3352800"/>
            <a:ext cx="1143000" cy="3048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1" name="Straight Arrow Connector 90"/>
          <p:cNvCxnSpPr/>
          <p:nvPr/>
        </p:nvCxnSpPr>
        <p:spPr bwMode="auto">
          <a:xfrm flipV="1">
            <a:off x="5105400" y="4152900"/>
            <a:ext cx="1143000" cy="307174"/>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2" name="Straight Arrow Connector 91"/>
          <p:cNvCxnSpPr/>
          <p:nvPr/>
        </p:nvCxnSpPr>
        <p:spPr bwMode="auto">
          <a:xfrm>
            <a:off x="5105400" y="3657600"/>
            <a:ext cx="1143000" cy="4953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3" name="Straight Arrow Connector 92"/>
          <p:cNvCxnSpPr/>
          <p:nvPr/>
        </p:nvCxnSpPr>
        <p:spPr bwMode="auto">
          <a:xfrm flipV="1">
            <a:off x="5105400" y="3390900"/>
            <a:ext cx="1143000" cy="10287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4" name="Straight Arrow Connector 93"/>
          <p:cNvCxnSpPr/>
          <p:nvPr/>
        </p:nvCxnSpPr>
        <p:spPr bwMode="auto">
          <a:xfrm flipV="1">
            <a:off x="5105400" y="2590800"/>
            <a:ext cx="1143000" cy="102870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5" name="Straight Arrow Connector 94"/>
          <p:cNvCxnSpPr/>
          <p:nvPr/>
        </p:nvCxnSpPr>
        <p:spPr bwMode="auto">
          <a:xfrm rot="5400000" flipH="1" flipV="1">
            <a:off x="4800600" y="2933700"/>
            <a:ext cx="1752600" cy="1143000"/>
          </a:xfrm>
          <a:prstGeom prst="straightConnector1">
            <a:avLst/>
          </a:prstGeom>
          <a:noFill/>
          <a:ln w="9525" cap="flat" cmpd="sng" algn="ctr">
            <a:solidFill>
              <a:schemeClr val="tx1"/>
            </a:solidFill>
            <a:prstDash val="solid"/>
            <a:round/>
            <a:headEnd type="none" w="med" len="med"/>
            <a:tailEnd type="triangle" w="med" len="med"/>
          </a:ln>
          <a:effectLst/>
        </p:spPr>
      </p:cxnSp>
      <p:sp>
        <p:nvSpPr>
          <p:cNvPr id="97" name="Title 2"/>
          <p:cNvSpPr txBox="1">
            <a:spLocks/>
          </p:cNvSpPr>
          <p:nvPr/>
        </p:nvSpPr>
        <p:spPr>
          <a:xfrm>
            <a:off x="295836" y="228600"/>
            <a:ext cx="8229600" cy="11430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MPI PageRank Data Flow</a:t>
            </a:r>
          </a:p>
        </p:txBody>
      </p:sp>
    </p:spTree>
    <p:extLst>
      <p:ext uri="{BB962C8B-B14F-4D97-AF65-F5344CB8AC3E}">
        <p14:creationId xmlns:p14="http://schemas.microsoft.com/office/powerpoint/2010/main" val="24458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left)">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wipe(left)">
                                      <p:cBhvr>
                                        <p:cTn id="84" dur="500"/>
                                        <p:tgtEl>
                                          <p:spTgt spid="7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left)">
                                      <p:cBhvr>
                                        <p:cTn id="89" dur="500"/>
                                        <p:tgtEl>
                                          <p:spTgt spid="79"/>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wipe(left)">
                                      <p:cBhvr>
                                        <p:cTn id="93" dur="500"/>
                                        <p:tgtEl>
                                          <p:spTgt spid="84"/>
                                        </p:tgtEl>
                                      </p:cBhvr>
                                    </p:animEffect>
                                  </p:childTnLst>
                                </p:cTn>
                              </p:par>
                              <p:par>
                                <p:cTn id="94" presetID="22" presetClass="entr" presetSubtype="8"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left)">
                                      <p:cBhvr>
                                        <p:cTn id="96" dur="500"/>
                                        <p:tgtEl>
                                          <p:spTgt spid="89"/>
                                        </p:tgtEl>
                                      </p:cBhvr>
                                    </p:animEffect>
                                  </p:childTnLst>
                                </p:cTn>
                              </p:par>
                              <p:par>
                                <p:cTn id="97" presetID="22" presetClass="entr" presetSubtype="8"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left)">
                                      <p:cBhvr>
                                        <p:cTn id="99" dur="500"/>
                                        <p:tgtEl>
                                          <p:spTgt spid="94"/>
                                        </p:tgtEl>
                                      </p:cBhvr>
                                    </p:animEffect>
                                  </p:childTnLst>
                                </p:cTn>
                              </p:par>
                              <p:par>
                                <p:cTn id="100" presetID="22" presetClass="entr" presetSubtype="8"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wipe(left)">
                                      <p:cBhvr>
                                        <p:cTn id="102" dur="500"/>
                                        <p:tgtEl>
                                          <p:spTgt spid="95"/>
                                        </p:tgtEl>
                                      </p:cBhvr>
                                    </p:animEffect>
                                  </p:childTnLst>
                                </p:cTn>
                              </p:par>
                            </p:childTnLst>
                          </p:cTn>
                        </p:par>
                        <p:par>
                          <p:cTn id="103" fill="hold">
                            <p:stCondLst>
                              <p:cond delay="1000"/>
                            </p:stCondLst>
                            <p:childTnLst>
                              <p:par>
                                <p:cTn id="104" presetID="22" presetClass="entr" presetSubtype="8" fill="hold" nodeType="after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wipe(left)">
                                      <p:cBhvr>
                                        <p:cTn id="106" dur="500"/>
                                        <p:tgtEl>
                                          <p:spTgt spid="85"/>
                                        </p:tgtEl>
                                      </p:cBhvr>
                                    </p:animEffect>
                                  </p:childTnLst>
                                </p:cTn>
                              </p:par>
                              <p:par>
                                <p:cTn id="107" presetID="22" presetClass="entr" presetSubtype="8" fill="hold"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wipe(left)">
                                      <p:cBhvr>
                                        <p:cTn id="109" dur="500"/>
                                        <p:tgtEl>
                                          <p:spTgt spid="88"/>
                                        </p:tgtEl>
                                      </p:cBhvr>
                                    </p:animEffect>
                                  </p:childTnLst>
                                </p:cTn>
                              </p:par>
                              <p:par>
                                <p:cTn id="110" presetID="22" presetClass="entr" presetSubtype="8" fill="hold" nodeType="withEffect">
                                  <p:stCondLst>
                                    <p:cond delay="0"/>
                                  </p:stCondLst>
                                  <p:childTnLst>
                                    <p:set>
                                      <p:cBhvr>
                                        <p:cTn id="111" dur="1" fill="hold">
                                          <p:stCondLst>
                                            <p:cond delay="0"/>
                                          </p:stCondLst>
                                        </p:cTn>
                                        <p:tgtEl>
                                          <p:spTgt spid="90"/>
                                        </p:tgtEl>
                                        <p:attrNameLst>
                                          <p:attrName>style.visibility</p:attrName>
                                        </p:attrNameLst>
                                      </p:cBhvr>
                                      <p:to>
                                        <p:strVal val="visible"/>
                                      </p:to>
                                    </p:set>
                                    <p:animEffect transition="in" filter="wipe(left)">
                                      <p:cBhvr>
                                        <p:cTn id="112" dur="500"/>
                                        <p:tgtEl>
                                          <p:spTgt spid="90"/>
                                        </p:tgtEl>
                                      </p:cBhvr>
                                    </p:animEffect>
                                  </p:childTnLst>
                                </p:cTn>
                              </p:par>
                              <p:par>
                                <p:cTn id="113" presetID="22" presetClass="entr" presetSubtype="8" fill="hold" nodeType="with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wipe(left)">
                                      <p:cBhvr>
                                        <p:cTn id="115" dur="500"/>
                                        <p:tgtEl>
                                          <p:spTgt spid="93"/>
                                        </p:tgtEl>
                                      </p:cBhvr>
                                    </p:animEffect>
                                  </p:childTnLst>
                                </p:cTn>
                              </p:par>
                            </p:childTnLst>
                          </p:cTn>
                        </p:par>
                        <p:par>
                          <p:cTn id="116" fill="hold">
                            <p:stCondLst>
                              <p:cond delay="1500"/>
                            </p:stCondLst>
                            <p:childTnLst>
                              <p:par>
                                <p:cTn id="117" presetID="22" presetClass="entr" presetSubtype="8" fill="hold" nodeType="after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wipe(left)">
                                      <p:cBhvr>
                                        <p:cTn id="119" dur="500"/>
                                        <p:tgtEl>
                                          <p:spTgt spid="86"/>
                                        </p:tgtEl>
                                      </p:cBhvr>
                                    </p:animEffect>
                                  </p:childTnLst>
                                </p:cTn>
                              </p:par>
                              <p:par>
                                <p:cTn id="120" presetID="22" presetClass="entr" presetSubtype="8" fill="hold" nodeType="withEffect">
                                  <p:stCondLst>
                                    <p:cond delay="0"/>
                                  </p:stCondLst>
                                  <p:childTnLst>
                                    <p:set>
                                      <p:cBhvr>
                                        <p:cTn id="121" dur="1" fill="hold">
                                          <p:stCondLst>
                                            <p:cond delay="0"/>
                                          </p:stCondLst>
                                        </p:cTn>
                                        <p:tgtEl>
                                          <p:spTgt spid="87"/>
                                        </p:tgtEl>
                                        <p:attrNameLst>
                                          <p:attrName>style.visibility</p:attrName>
                                        </p:attrNameLst>
                                      </p:cBhvr>
                                      <p:to>
                                        <p:strVal val="visible"/>
                                      </p:to>
                                    </p:set>
                                    <p:animEffect transition="in" filter="wipe(left)">
                                      <p:cBhvr>
                                        <p:cTn id="122" dur="500"/>
                                        <p:tgtEl>
                                          <p:spTgt spid="87"/>
                                        </p:tgtEl>
                                      </p:cBhvr>
                                    </p:animEffect>
                                  </p:childTnLst>
                                </p:cTn>
                              </p:par>
                              <p:par>
                                <p:cTn id="123" presetID="22" presetClass="entr" presetSubtype="8" fill="hold" nodeType="withEffect">
                                  <p:stCondLst>
                                    <p:cond delay="0"/>
                                  </p:stCondLst>
                                  <p:childTnLst>
                                    <p:set>
                                      <p:cBhvr>
                                        <p:cTn id="124" dur="1" fill="hold">
                                          <p:stCondLst>
                                            <p:cond delay="0"/>
                                          </p:stCondLst>
                                        </p:cTn>
                                        <p:tgtEl>
                                          <p:spTgt spid="92"/>
                                        </p:tgtEl>
                                        <p:attrNameLst>
                                          <p:attrName>style.visibility</p:attrName>
                                        </p:attrNameLst>
                                      </p:cBhvr>
                                      <p:to>
                                        <p:strVal val="visible"/>
                                      </p:to>
                                    </p:set>
                                    <p:animEffect transition="in" filter="wipe(left)">
                                      <p:cBhvr>
                                        <p:cTn id="125" dur="500"/>
                                        <p:tgtEl>
                                          <p:spTgt spid="92"/>
                                        </p:tgtEl>
                                      </p:cBhvr>
                                    </p:animEffect>
                                  </p:childTnLst>
                                </p:cTn>
                              </p:par>
                              <p:par>
                                <p:cTn id="126" presetID="22" presetClass="entr" presetSubtype="8" fill="hold"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wipe(left)">
                                      <p:cBhvr>
                                        <p:cTn id="12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P spid="16" grpId="0" animBg="1"/>
      <p:bldP spid="17" grpId="0" animBg="1"/>
      <p:bldP spid="18" grpId="0" animBg="1"/>
      <p:bldP spid="19" grpId="0" animBg="1"/>
      <p:bldP spid="24" grpId="0" animBg="1"/>
      <p:bldP spid="42" grpId="0"/>
      <p:bldP spid="43" grpId="0"/>
      <p:bldP spid="44" grpId="0"/>
      <p:bldP spid="59" grpId="0"/>
      <p:bldP spid="68" grpId="0"/>
      <p:bldP spid="69" grpId="0"/>
      <p:bldP spid="70" grpId="0"/>
      <p:bldP spid="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30580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0028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24545"/>
            <a:ext cx="8686800" cy="597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5246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686799"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355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9-19 at 5.29.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5400"/>
            <a:ext cx="9144000" cy="5050194"/>
          </a:xfrm>
          <a:prstGeom prst="rect">
            <a:avLst/>
          </a:prstGeom>
        </p:spPr>
      </p:pic>
      <p:sp>
        <p:nvSpPr>
          <p:cNvPr id="8" name="TextBox 7"/>
          <p:cNvSpPr txBox="1"/>
          <p:nvPr/>
        </p:nvSpPr>
        <p:spPr>
          <a:xfrm>
            <a:off x="2514600" y="1371600"/>
            <a:ext cx="3134191" cy="369332"/>
          </a:xfrm>
          <a:prstGeom prst="rect">
            <a:avLst/>
          </a:prstGeom>
          <a:noFill/>
        </p:spPr>
        <p:txBody>
          <a:bodyPr wrap="none" rtlCol="0">
            <a:spAutoFit/>
          </a:bodyPr>
          <a:lstStyle/>
          <a:p>
            <a:r>
              <a:rPr lang="en-US" dirty="0" smtClean="0">
                <a:solidFill>
                  <a:srgbClr val="FF0000"/>
                </a:solidFill>
              </a:rPr>
              <a:t>Step </a:t>
            </a:r>
            <a:r>
              <a:rPr lang="en-US" dirty="0">
                <a:solidFill>
                  <a:srgbClr val="FF0000"/>
                </a:solidFill>
              </a:rPr>
              <a:t>1</a:t>
            </a:r>
            <a:r>
              <a:rPr lang="en-US" dirty="0" smtClean="0">
                <a:solidFill>
                  <a:srgbClr val="FF0000"/>
                </a:solidFill>
              </a:rPr>
              <a:t>: Compile the program</a:t>
            </a:r>
            <a:endParaRPr lang="en-US" dirty="0">
              <a:solidFill>
                <a:srgbClr val="FF0000"/>
              </a:solidFill>
            </a:endParaRPr>
          </a:p>
        </p:txBody>
      </p:sp>
      <p:sp>
        <p:nvSpPr>
          <p:cNvPr id="9" name="TextBox 8"/>
          <p:cNvSpPr txBox="1"/>
          <p:nvPr/>
        </p:nvSpPr>
        <p:spPr>
          <a:xfrm>
            <a:off x="2514600" y="2599524"/>
            <a:ext cx="2643121" cy="369332"/>
          </a:xfrm>
          <a:prstGeom prst="rect">
            <a:avLst/>
          </a:prstGeom>
          <a:noFill/>
        </p:spPr>
        <p:txBody>
          <a:bodyPr wrap="none" rtlCol="0">
            <a:spAutoFit/>
          </a:bodyPr>
          <a:lstStyle/>
          <a:p>
            <a:r>
              <a:rPr lang="en-US" dirty="0" smtClean="0">
                <a:solidFill>
                  <a:srgbClr val="FF0000"/>
                </a:solidFill>
              </a:rPr>
              <a:t>Step 2: Run MPI pagerank </a:t>
            </a:r>
            <a:endParaRPr lang="en-US" dirty="0">
              <a:solidFill>
                <a:srgbClr val="FF0000"/>
              </a:solidFill>
            </a:endParaRPr>
          </a:p>
        </p:txBody>
      </p:sp>
      <p:sp>
        <p:nvSpPr>
          <p:cNvPr id="10" name="TextBox 9"/>
          <p:cNvSpPr txBox="1"/>
          <p:nvPr/>
        </p:nvSpPr>
        <p:spPr>
          <a:xfrm>
            <a:off x="2590800" y="4876800"/>
            <a:ext cx="2190600" cy="369332"/>
          </a:xfrm>
          <a:prstGeom prst="rect">
            <a:avLst/>
          </a:prstGeom>
          <a:noFill/>
        </p:spPr>
        <p:txBody>
          <a:bodyPr wrap="none" rtlCol="0">
            <a:spAutoFit/>
          </a:bodyPr>
          <a:lstStyle/>
          <a:p>
            <a:r>
              <a:rPr lang="en-US" dirty="0" smtClean="0">
                <a:solidFill>
                  <a:srgbClr val="FF0000"/>
                </a:solidFill>
              </a:rPr>
              <a:t>Step 3: Check results </a:t>
            </a:r>
            <a:endParaRPr lang="en-US" dirty="0">
              <a:solidFill>
                <a:srgbClr val="FF0000"/>
              </a:solidFill>
            </a:endParaRPr>
          </a:p>
        </p:txBody>
      </p:sp>
      <p:sp>
        <p:nvSpPr>
          <p:cNvPr id="11" name="Title 3"/>
          <p:cNvSpPr txBox="1">
            <a:spLocks/>
          </p:cNvSpPr>
          <p:nvPr/>
        </p:nvSpPr>
        <p:spPr>
          <a:xfrm>
            <a:off x="1828800" y="76200"/>
            <a:ext cx="5334000" cy="1066800"/>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Running MPI Pagerank</a:t>
            </a:r>
          </a:p>
          <a:p>
            <a:r>
              <a:rPr lang="en-US" dirty="0"/>
              <a:t>(burrow.cs.indiana.edu or silo.cs.indiana.edu) </a:t>
            </a:r>
          </a:p>
        </p:txBody>
      </p:sp>
    </p:spTree>
    <p:extLst>
      <p:ext uri="{BB962C8B-B14F-4D97-AF65-F5344CB8AC3E}">
        <p14:creationId xmlns:p14="http://schemas.microsoft.com/office/powerpoint/2010/main" val="290204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4294967295"/>
          </p:nvPr>
        </p:nvSpPr>
        <p:spPr>
          <a:xfrm>
            <a:off x="381000" y="914400"/>
            <a:ext cx="8763000" cy="5791200"/>
          </a:xfrm>
        </p:spPr>
        <p:txBody>
          <a:bodyPr>
            <a:normAutofit/>
          </a:bodyPr>
          <a:lstStyle/>
          <a:p>
            <a:pPr>
              <a:lnSpc>
                <a:spcPct val="90000"/>
              </a:lnSpc>
            </a:pPr>
            <a:r>
              <a:rPr lang="en-US" sz="2400" dirty="0" smtClean="0"/>
              <a:t>Program Control Flow</a:t>
            </a:r>
            <a:endParaRPr lang="en-US" sz="2400" dirty="0"/>
          </a:p>
          <a:p>
            <a:pPr>
              <a:lnSpc>
                <a:spcPct val="90000"/>
              </a:lnSpc>
            </a:pPr>
            <a:r>
              <a:rPr lang="en-US" sz="2400" dirty="0" smtClean="0"/>
              <a:t>Data Partition</a:t>
            </a:r>
          </a:p>
          <a:p>
            <a:pPr lvl="1">
              <a:lnSpc>
                <a:spcPct val="90000"/>
              </a:lnSpc>
              <a:buSzPct val="50000"/>
              <a:buFont typeface="Wingdings" pitchFamily="2" charset="2"/>
              <a:buChar char="q"/>
            </a:pPr>
            <a:r>
              <a:rPr lang="en-US" sz="2400" dirty="0" smtClean="0"/>
              <a:t>Local variables</a:t>
            </a:r>
          </a:p>
          <a:p>
            <a:pPr lvl="1">
              <a:lnSpc>
                <a:spcPct val="90000"/>
              </a:lnSpc>
              <a:buSzPct val="50000"/>
              <a:buFont typeface="Wingdings" pitchFamily="2" charset="2"/>
              <a:buChar char="q"/>
            </a:pPr>
            <a:r>
              <a:rPr lang="en-US" sz="2400" dirty="0" smtClean="0"/>
              <a:t>Global variables</a:t>
            </a:r>
          </a:p>
          <a:p>
            <a:pPr marL="411480" lvl="1" indent="-342900">
              <a:lnSpc>
                <a:spcPct val="90000"/>
              </a:lnSpc>
              <a:spcBef>
                <a:spcPts val="700"/>
              </a:spcBef>
              <a:buClr>
                <a:schemeClr val="tx1"/>
              </a:buClr>
              <a:buSzPct val="95000"/>
              <a:buFont typeface="Arial" pitchFamily="34" charset="0"/>
              <a:buChar char="•"/>
            </a:pPr>
            <a:r>
              <a:rPr lang="en-US" sz="2400" dirty="0" smtClean="0"/>
              <a:t>Communication</a:t>
            </a:r>
          </a:p>
          <a:p>
            <a:pPr lvl="1">
              <a:lnSpc>
                <a:spcPct val="90000"/>
              </a:lnSpc>
              <a:buSzPct val="50000"/>
              <a:buFont typeface="Wingdings" pitchFamily="2" charset="2"/>
              <a:buChar char="q"/>
            </a:pPr>
            <a:r>
              <a:rPr lang="en-US" sz="2400" dirty="0" smtClean="0"/>
              <a:t>Point-to-Point</a:t>
            </a:r>
          </a:p>
          <a:p>
            <a:pPr lvl="1">
              <a:lnSpc>
                <a:spcPct val="90000"/>
              </a:lnSpc>
              <a:buSzPct val="50000"/>
              <a:buFont typeface="Wingdings" pitchFamily="2" charset="2"/>
              <a:buChar char="q"/>
            </a:pPr>
            <a:r>
              <a:rPr lang="en-US" sz="2400" dirty="0" smtClean="0"/>
              <a:t>Collectives</a:t>
            </a:r>
          </a:p>
          <a:p>
            <a:pPr marL="411480" lvl="1" indent="-342900">
              <a:lnSpc>
                <a:spcPct val="90000"/>
              </a:lnSpc>
              <a:spcBef>
                <a:spcPts val="700"/>
              </a:spcBef>
              <a:buClr>
                <a:schemeClr val="tx1"/>
              </a:buClr>
              <a:buSzPct val="95000"/>
              <a:buFont typeface="Arial" pitchFamily="34" charset="0"/>
              <a:buChar char="•"/>
            </a:pPr>
            <a:r>
              <a:rPr lang="en-US" sz="2400" dirty="0" smtClean="0"/>
              <a:t>Runtime Behavior of Process </a:t>
            </a:r>
            <a:r>
              <a:rPr lang="en-US" sz="2400" i="1" dirty="0" smtClean="0">
                <a:solidFill>
                  <a:srgbClr val="FFC000"/>
                </a:solidFill>
              </a:rPr>
              <a:t>0</a:t>
            </a:r>
            <a:r>
              <a:rPr lang="en-US" sz="2400" dirty="0" smtClean="0"/>
              <a:t> and Process </a:t>
            </a:r>
            <a:r>
              <a:rPr lang="en-US" sz="2400" i="1" dirty="0" err="1" smtClean="0">
                <a:solidFill>
                  <a:srgbClr val="FFC000"/>
                </a:solidFill>
                <a:latin typeface="Georgia" pitchFamily="18" charset="0"/>
              </a:rPr>
              <a:t>i</a:t>
            </a:r>
            <a:endParaRPr lang="en-US" sz="2400" i="1" dirty="0" smtClean="0">
              <a:solidFill>
                <a:srgbClr val="FFC000"/>
              </a:solidFill>
              <a:latin typeface="Georgia" pitchFamily="18" charset="0"/>
            </a:endParaRPr>
          </a:p>
          <a:p>
            <a:pPr lvl="1">
              <a:lnSpc>
                <a:spcPct val="90000"/>
              </a:lnSpc>
              <a:buSzPct val="50000"/>
              <a:buFont typeface="Wingdings" pitchFamily="2" charset="2"/>
              <a:buChar char="q"/>
            </a:pPr>
            <a:r>
              <a:rPr lang="en-US" sz="2400" dirty="0" smtClean="0"/>
              <a:t>if</a:t>
            </a:r>
          </a:p>
          <a:p>
            <a:pPr lvl="1">
              <a:lnSpc>
                <a:spcPct val="90000"/>
              </a:lnSpc>
              <a:buSzPct val="50000"/>
              <a:buFont typeface="Wingdings" pitchFamily="2" charset="2"/>
              <a:buChar char="q"/>
            </a:pPr>
            <a:r>
              <a:rPr lang="en-US" sz="2400" dirty="0" smtClean="0"/>
              <a:t>else</a:t>
            </a:r>
          </a:p>
          <a:p>
            <a:pPr>
              <a:lnSpc>
                <a:spcPct val="90000"/>
              </a:lnSpc>
            </a:pPr>
            <a:r>
              <a:rPr lang="en-US" sz="2400" dirty="0" smtClean="0"/>
              <a:t>Performance Measurement</a:t>
            </a:r>
          </a:p>
          <a:p>
            <a:pPr lvl="1">
              <a:lnSpc>
                <a:spcPct val="90000"/>
              </a:lnSpc>
              <a:buSzPct val="50000"/>
              <a:buFont typeface="Wingdings" pitchFamily="2" charset="2"/>
              <a:buChar char="q"/>
            </a:pPr>
            <a:r>
              <a:rPr lang="en-US" sz="2400" dirty="0" smtClean="0"/>
              <a:t>Speedup</a:t>
            </a:r>
          </a:p>
          <a:p>
            <a:pPr lvl="1">
              <a:lnSpc>
                <a:spcPct val="90000"/>
              </a:lnSpc>
            </a:pPr>
            <a:endParaRPr lang="en-US" sz="2400" dirty="0" smtClean="0">
              <a:solidFill>
                <a:srgbClr val="0099FF"/>
              </a:solidFill>
            </a:endParaRPr>
          </a:p>
          <a:p>
            <a:pPr lvl="1">
              <a:lnSpc>
                <a:spcPct val="90000"/>
              </a:lnSpc>
              <a:buNone/>
            </a:pPr>
            <a:endParaRPr lang="en-US" sz="2400" dirty="0"/>
          </a:p>
          <a:p>
            <a:pPr lvl="1">
              <a:lnSpc>
                <a:spcPct val="90000"/>
              </a:lnSpc>
            </a:pPr>
            <a:endParaRPr lang="en-US" sz="2400" dirty="0" smtClean="0"/>
          </a:p>
        </p:txBody>
      </p:sp>
      <p:sp>
        <p:nvSpPr>
          <p:cNvPr id="5" name="TextBox 4"/>
          <p:cNvSpPr txBox="1"/>
          <p:nvPr/>
        </p:nvSpPr>
        <p:spPr>
          <a:xfrm>
            <a:off x="3581400" y="228599"/>
            <a:ext cx="2287806"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MPI </a:t>
            </a:r>
            <a:r>
              <a:rPr lang="en-US" dirty="0" smtClean="0"/>
              <a:t>PageRank </a:t>
            </a:r>
            <a:endParaRPr lang="en-US" dirty="0"/>
          </a:p>
        </p:txBody>
      </p:sp>
    </p:spTree>
    <p:extLst>
      <p:ext uri="{BB962C8B-B14F-4D97-AF65-F5344CB8AC3E}">
        <p14:creationId xmlns:p14="http://schemas.microsoft.com/office/powerpoint/2010/main" val="251522543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57200" y="2057400"/>
            <a:ext cx="1981200" cy="3124200"/>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a:solidFill>
                <a:prstClr val="black"/>
              </a:solidFill>
            </a:endParaRPr>
          </a:p>
        </p:txBody>
      </p:sp>
      <p:graphicFrame>
        <p:nvGraphicFramePr>
          <p:cNvPr id="9" name="Table 8"/>
          <p:cNvGraphicFramePr>
            <a:graphicFrameLocks noGrp="1"/>
          </p:cNvGraphicFramePr>
          <p:nvPr/>
        </p:nvGraphicFramePr>
        <p:xfrm>
          <a:off x="914400" y="2438400"/>
          <a:ext cx="762000" cy="2621283"/>
        </p:xfrm>
        <a:graphic>
          <a:graphicData uri="http://schemas.openxmlformats.org/drawingml/2006/table">
            <a:tbl>
              <a:tblPr firstRow="1" bandRow="1">
                <a:tableStyleId>{5C22544A-7EE6-4342-B048-85BDC9FD1C3A}</a:tableStyleId>
              </a:tblPr>
              <a:tblGrid>
                <a:gridCol w="762000"/>
              </a:tblGrid>
              <a:tr h="374469">
                <a:tc>
                  <a:txBody>
                    <a:bodyPr/>
                    <a:lstStyle/>
                    <a:p>
                      <a:r>
                        <a:rPr lang="en-US" dirty="0" smtClean="0"/>
                        <a:t>PR,L</a:t>
                      </a:r>
                      <a:endParaRPr lang="en-US" dirty="0"/>
                    </a:p>
                  </a:txBody>
                  <a:tcPr/>
                </a:tc>
              </a:tr>
              <a:tr h="374469">
                <a:tc>
                  <a:txBody>
                    <a:bodyPr/>
                    <a:lstStyle/>
                    <a:p>
                      <a:endParaRPr lang="en-US" dirty="0"/>
                    </a:p>
                  </a:txBody>
                  <a:tcPr/>
                </a:tc>
              </a:tr>
              <a:tr h="374469">
                <a:tc>
                  <a:txBody>
                    <a:bodyPr/>
                    <a:lstStyle/>
                    <a:p>
                      <a:endParaRPr lang="en-US" dirty="0"/>
                    </a:p>
                  </a:txBody>
                  <a:tcPr/>
                </a:tc>
              </a:tr>
              <a:tr h="374469">
                <a:tc>
                  <a:txBody>
                    <a:bodyPr/>
                    <a:lstStyle/>
                    <a:p>
                      <a:r>
                        <a:rPr lang="en-US" dirty="0" smtClean="0"/>
                        <a:t>…</a:t>
                      </a:r>
                      <a:endParaRPr lang="en-US" dirty="0"/>
                    </a:p>
                  </a:txBody>
                  <a:tcPr/>
                </a:tc>
              </a:tr>
              <a:tr h="374469">
                <a:tc>
                  <a:txBody>
                    <a:bodyPr/>
                    <a:lstStyle/>
                    <a:p>
                      <a:r>
                        <a:rPr lang="en-US" dirty="0" smtClean="0"/>
                        <a:t>…</a:t>
                      </a:r>
                      <a:endParaRPr lang="en-US" dirty="0"/>
                    </a:p>
                  </a:txBody>
                  <a:tcPr/>
                </a:tc>
              </a:tr>
              <a:tr h="374469">
                <a:tc>
                  <a:txBody>
                    <a:bodyPr/>
                    <a:lstStyle/>
                    <a:p>
                      <a:r>
                        <a:rPr lang="en-US" dirty="0" smtClean="0"/>
                        <a:t>…</a:t>
                      </a:r>
                      <a:endParaRPr lang="en-US" dirty="0"/>
                    </a:p>
                  </a:txBody>
                  <a:tcPr/>
                </a:tc>
              </a:tr>
              <a:tr h="374469">
                <a:tc>
                  <a:txBody>
                    <a:bodyPr/>
                    <a:lstStyle/>
                    <a:p>
                      <a:endParaRPr lang="en-US" dirty="0"/>
                    </a:p>
                  </a:txBody>
                  <a:tcPr/>
                </a:tc>
              </a:tr>
            </a:tbl>
          </a:graphicData>
        </a:graphic>
      </p:graphicFrame>
      <p:sp>
        <p:nvSpPr>
          <p:cNvPr id="10" name="TextBox 9"/>
          <p:cNvSpPr txBox="1"/>
          <p:nvPr/>
        </p:nvSpPr>
        <p:spPr>
          <a:xfrm>
            <a:off x="914400" y="2057400"/>
            <a:ext cx="1018227" cy="369332"/>
          </a:xfrm>
          <a:prstGeom prst="rect">
            <a:avLst/>
          </a:prstGeom>
          <a:noFill/>
        </p:spPr>
        <p:txBody>
          <a:bodyPr wrap="none" rtlCol="0">
            <a:spAutoFit/>
          </a:bodyPr>
          <a:lstStyle/>
          <a:p>
            <a:r>
              <a:rPr lang="en-US" dirty="0" smtClean="0">
                <a:solidFill>
                  <a:prstClr val="black"/>
                </a:solidFill>
              </a:rPr>
              <a:t>Partition</a:t>
            </a:r>
            <a:endParaRPr lang="en-US" dirty="0">
              <a:solidFill>
                <a:prstClr val="black"/>
              </a:solidFill>
            </a:endParaRPr>
          </a:p>
        </p:txBody>
      </p:sp>
      <p:sp>
        <p:nvSpPr>
          <p:cNvPr id="12" name="Rounded Rectangle 11"/>
          <p:cNvSpPr/>
          <p:nvPr/>
        </p:nvSpPr>
        <p:spPr>
          <a:xfrm>
            <a:off x="2895600" y="2057400"/>
            <a:ext cx="1981200" cy="3124200"/>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a:solidFill>
                <a:prstClr val="black"/>
              </a:solidFill>
            </a:endParaRPr>
          </a:p>
        </p:txBody>
      </p:sp>
      <p:graphicFrame>
        <p:nvGraphicFramePr>
          <p:cNvPr id="13" name="Table 12"/>
          <p:cNvGraphicFramePr>
            <a:graphicFrameLocks noGrp="1"/>
          </p:cNvGraphicFramePr>
          <p:nvPr/>
        </p:nvGraphicFramePr>
        <p:xfrm>
          <a:off x="3505200" y="2438400"/>
          <a:ext cx="762000" cy="2621283"/>
        </p:xfrm>
        <a:graphic>
          <a:graphicData uri="http://schemas.openxmlformats.org/drawingml/2006/table">
            <a:tbl>
              <a:tblPr firstRow="1" bandRow="1">
                <a:tableStyleId>{5C22544A-7EE6-4342-B048-85BDC9FD1C3A}</a:tableStyleId>
              </a:tblPr>
              <a:tblGrid>
                <a:gridCol w="762000"/>
              </a:tblGrid>
              <a:tr h="374469">
                <a:tc>
                  <a:txBody>
                    <a:bodyPr/>
                    <a:lstStyle/>
                    <a:p>
                      <a:r>
                        <a:rPr lang="en-US" dirty="0" smtClean="0"/>
                        <a:t>PR,L</a:t>
                      </a:r>
                      <a:endParaRPr lang="en-US" dirty="0"/>
                    </a:p>
                  </a:txBody>
                  <a:tcPr/>
                </a:tc>
              </a:tr>
              <a:tr h="374469">
                <a:tc>
                  <a:txBody>
                    <a:bodyPr/>
                    <a:lstStyle/>
                    <a:p>
                      <a:endParaRPr lang="en-US" dirty="0"/>
                    </a:p>
                  </a:txBody>
                  <a:tcPr/>
                </a:tc>
              </a:tr>
              <a:tr h="374469">
                <a:tc>
                  <a:txBody>
                    <a:bodyPr/>
                    <a:lstStyle/>
                    <a:p>
                      <a:endParaRPr lang="en-US" dirty="0"/>
                    </a:p>
                  </a:txBody>
                  <a:tcPr/>
                </a:tc>
              </a:tr>
              <a:tr h="374469">
                <a:tc>
                  <a:txBody>
                    <a:bodyPr/>
                    <a:lstStyle/>
                    <a:p>
                      <a:r>
                        <a:rPr lang="en-US" dirty="0" smtClean="0"/>
                        <a:t>…</a:t>
                      </a:r>
                      <a:endParaRPr lang="en-US" dirty="0"/>
                    </a:p>
                  </a:txBody>
                  <a:tcPr/>
                </a:tc>
              </a:tr>
              <a:tr h="374469">
                <a:tc>
                  <a:txBody>
                    <a:bodyPr/>
                    <a:lstStyle/>
                    <a:p>
                      <a:r>
                        <a:rPr lang="en-US" dirty="0" smtClean="0"/>
                        <a:t>…</a:t>
                      </a:r>
                      <a:endParaRPr lang="en-US" dirty="0"/>
                    </a:p>
                  </a:txBody>
                  <a:tcPr/>
                </a:tc>
              </a:tr>
              <a:tr h="374469">
                <a:tc>
                  <a:txBody>
                    <a:bodyPr/>
                    <a:lstStyle/>
                    <a:p>
                      <a:r>
                        <a:rPr lang="en-US" dirty="0" smtClean="0"/>
                        <a:t>…</a:t>
                      </a:r>
                      <a:endParaRPr lang="en-US" dirty="0"/>
                    </a:p>
                  </a:txBody>
                  <a:tcPr/>
                </a:tc>
              </a:tr>
              <a:tr h="374469">
                <a:tc>
                  <a:txBody>
                    <a:bodyPr/>
                    <a:lstStyle/>
                    <a:p>
                      <a:r>
                        <a:rPr lang="en-US" dirty="0" smtClean="0"/>
                        <a:t>Ck</a:t>
                      </a:r>
                      <a:endParaRPr lang="en-US" dirty="0"/>
                    </a:p>
                  </a:txBody>
                  <a:tcPr/>
                </a:tc>
              </a:tr>
            </a:tbl>
          </a:graphicData>
        </a:graphic>
      </p:graphicFrame>
      <p:sp>
        <p:nvSpPr>
          <p:cNvPr id="14" name="TextBox 13"/>
          <p:cNvSpPr txBox="1"/>
          <p:nvPr/>
        </p:nvSpPr>
        <p:spPr>
          <a:xfrm>
            <a:off x="3352800" y="2057400"/>
            <a:ext cx="1018227" cy="369332"/>
          </a:xfrm>
          <a:prstGeom prst="rect">
            <a:avLst/>
          </a:prstGeom>
          <a:noFill/>
        </p:spPr>
        <p:txBody>
          <a:bodyPr wrap="none" rtlCol="0">
            <a:spAutoFit/>
          </a:bodyPr>
          <a:lstStyle/>
          <a:p>
            <a:r>
              <a:rPr lang="en-US" dirty="0" smtClean="0">
                <a:solidFill>
                  <a:prstClr val="black"/>
                </a:solidFill>
              </a:rPr>
              <a:t>Partition</a:t>
            </a:r>
            <a:endParaRPr lang="en-US" dirty="0">
              <a:solidFill>
                <a:prstClr val="black"/>
              </a:solidFill>
            </a:endParaRPr>
          </a:p>
        </p:txBody>
      </p:sp>
      <p:sp>
        <p:nvSpPr>
          <p:cNvPr id="15" name="Rounded Rectangle 14"/>
          <p:cNvSpPr/>
          <p:nvPr/>
        </p:nvSpPr>
        <p:spPr>
          <a:xfrm>
            <a:off x="6477000" y="2057400"/>
            <a:ext cx="1981200" cy="3124200"/>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smtClean="0">
              <a:solidFill>
                <a:prstClr val="black"/>
              </a:solidFill>
            </a:endParaRPr>
          </a:p>
          <a:p>
            <a:pPr algn="ctr"/>
            <a:endParaRPr lang="en-US" dirty="0">
              <a:solidFill>
                <a:prstClr val="black"/>
              </a:solidFill>
            </a:endParaRPr>
          </a:p>
        </p:txBody>
      </p:sp>
      <p:sp>
        <p:nvSpPr>
          <p:cNvPr id="17" name="TextBox 16"/>
          <p:cNvSpPr txBox="1"/>
          <p:nvPr/>
        </p:nvSpPr>
        <p:spPr>
          <a:xfrm>
            <a:off x="6934200" y="2057400"/>
            <a:ext cx="1018227" cy="369332"/>
          </a:xfrm>
          <a:prstGeom prst="rect">
            <a:avLst/>
          </a:prstGeom>
          <a:noFill/>
        </p:spPr>
        <p:txBody>
          <a:bodyPr wrap="none" rtlCol="0">
            <a:spAutoFit/>
          </a:bodyPr>
          <a:lstStyle/>
          <a:p>
            <a:r>
              <a:rPr lang="en-US" dirty="0" smtClean="0">
                <a:solidFill>
                  <a:prstClr val="black"/>
                </a:solidFill>
              </a:rPr>
              <a:t>Partition</a:t>
            </a:r>
            <a:endParaRPr lang="en-US" dirty="0">
              <a:solidFill>
                <a:prstClr val="black"/>
              </a:solidFill>
            </a:endParaRPr>
          </a:p>
        </p:txBody>
      </p:sp>
      <p:sp>
        <p:nvSpPr>
          <p:cNvPr id="18" name="TextBox 17"/>
          <p:cNvSpPr txBox="1"/>
          <p:nvPr/>
        </p:nvSpPr>
        <p:spPr>
          <a:xfrm>
            <a:off x="5410200" y="3124200"/>
            <a:ext cx="732893" cy="923330"/>
          </a:xfrm>
          <a:prstGeom prst="rect">
            <a:avLst/>
          </a:prstGeom>
          <a:noFill/>
        </p:spPr>
        <p:txBody>
          <a:bodyPr wrap="none" rtlCol="0">
            <a:spAutoFit/>
          </a:bodyPr>
          <a:lstStyle/>
          <a:p>
            <a:r>
              <a:rPr lang="en-US" sz="5400" dirty="0" smtClean="0">
                <a:solidFill>
                  <a:prstClr val="white"/>
                </a:solidFill>
              </a:rPr>
              <a:t>…</a:t>
            </a:r>
            <a:endParaRPr lang="en-US" sz="5400" dirty="0">
              <a:solidFill>
                <a:prstClr val="white"/>
              </a:solidFill>
            </a:endParaRPr>
          </a:p>
        </p:txBody>
      </p:sp>
      <p:sp>
        <p:nvSpPr>
          <p:cNvPr id="19" name="TextBox 18"/>
          <p:cNvSpPr txBox="1"/>
          <p:nvPr/>
        </p:nvSpPr>
        <p:spPr>
          <a:xfrm>
            <a:off x="3048000" y="685800"/>
            <a:ext cx="2362200" cy="369332"/>
          </a:xfrm>
          <a:prstGeom prst="rect">
            <a:avLst/>
          </a:prstGeom>
          <a:noFill/>
          <a:scene3d>
            <a:camera prst="orthographicFront"/>
            <a:lightRig rig="threePt" dir="t"/>
          </a:scene3d>
          <a:sp3d>
            <a:bevelB/>
          </a:sp3d>
        </p:spPr>
        <p:txBody>
          <a:bodyPr wrap="square" rtlCol="0">
            <a:spAutoFit/>
          </a:bodyPr>
          <a:lstStyle/>
          <a:p>
            <a:pPr algn="ctr"/>
            <a:r>
              <a:rPr lang="en-US" b="1" dirty="0" smtClean="0">
                <a:solidFill>
                  <a:prstClr val="white"/>
                </a:solidFill>
              </a:rPr>
              <a:t>Broadcast</a:t>
            </a:r>
            <a:endParaRPr lang="en-US" b="1" dirty="0">
              <a:solidFill>
                <a:prstClr val="white"/>
              </a:solidFill>
            </a:endParaRPr>
          </a:p>
        </p:txBody>
      </p:sp>
      <p:graphicFrame>
        <p:nvGraphicFramePr>
          <p:cNvPr id="20" name="Table 19"/>
          <p:cNvGraphicFramePr>
            <a:graphicFrameLocks noGrp="1"/>
          </p:cNvGraphicFramePr>
          <p:nvPr/>
        </p:nvGraphicFramePr>
        <p:xfrm>
          <a:off x="1371600" y="60198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r>
                        <a:rPr lang="en-US" dirty="0" smtClean="0"/>
                        <a:t>PR1</a:t>
                      </a:r>
                      <a:endParaRPr lang="en-US" dirty="0"/>
                    </a:p>
                  </a:txBody>
                  <a:tcPr/>
                </a:tc>
                <a:tc>
                  <a:txBody>
                    <a:bodyPr/>
                    <a:lstStyle/>
                    <a:p>
                      <a:r>
                        <a:rPr lang="en-US" dirty="0" smtClean="0"/>
                        <a:t>PR2</a:t>
                      </a:r>
                      <a:endParaRPr lang="en-US" dirty="0"/>
                    </a:p>
                  </a:txBody>
                  <a:tcPr/>
                </a:tc>
                <a:tc>
                  <a:txBody>
                    <a:bodyPr/>
                    <a:lstStyle/>
                    <a:p>
                      <a:r>
                        <a:rPr lang="en-US" dirty="0" smtClean="0"/>
                        <a:t>PR3</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err="1" smtClean="0"/>
                        <a:t>PRn</a:t>
                      </a:r>
                      <a:endParaRPr lang="en-US" dirty="0"/>
                    </a:p>
                  </a:txBody>
                  <a:tcPr/>
                </a:tc>
              </a:tr>
            </a:tbl>
          </a:graphicData>
        </a:graphic>
      </p:graphicFrame>
      <p:cxnSp>
        <p:nvCxnSpPr>
          <p:cNvPr id="22" name="Straight Arrow Connector 21"/>
          <p:cNvCxnSpPr>
            <a:endCxn id="3" idx="0"/>
          </p:cNvCxnSpPr>
          <p:nvPr/>
        </p:nvCxnSpPr>
        <p:spPr>
          <a:xfrm rot="10800000" flipV="1">
            <a:off x="1447800" y="1066800"/>
            <a:ext cx="2743200" cy="99060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4" idx="0"/>
          </p:cNvCxnSpPr>
          <p:nvPr/>
        </p:nvCxnSpPr>
        <p:spPr>
          <a:xfrm rot="5400000">
            <a:off x="3531157" y="1397557"/>
            <a:ext cx="990600" cy="32908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5" idx="0"/>
          </p:cNvCxnSpPr>
          <p:nvPr/>
        </p:nvCxnSpPr>
        <p:spPr>
          <a:xfrm>
            <a:off x="4191000" y="1066800"/>
            <a:ext cx="3276600" cy="9906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1219200" y="5334000"/>
            <a:ext cx="838200" cy="5334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3314700" y="5448300"/>
            <a:ext cx="838200" cy="3048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5334000" y="5181600"/>
            <a:ext cx="2133600" cy="838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152400" y="4191000"/>
            <a:ext cx="3352800" cy="3048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1066800" y="3581400"/>
            <a:ext cx="3352800" cy="15240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flipV="1">
            <a:off x="2057400" y="2667000"/>
            <a:ext cx="5029200" cy="33528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6200000" flipH="1">
            <a:off x="609600" y="4038600"/>
            <a:ext cx="3048000" cy="9144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1219200" y="3810000"/>
            <a:ext cx="2667000" cy="17526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676400" y="4876800"/>
            <a:ext cx="5257800" cy="11430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1562100" y="4076700"/>
            <a:ext cx="2971800" cy="9144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114800" y="4800600"/>
            <a:ext cx="2819400" cy="12192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0800000" flipV="1">
            <a:off x="2590800" y="2971800"/>
            <a:ext cx="4495800" cy="30480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0800000" flipV="1">
            <a:off x="3429000" y="3429000"/>
            <a:ext cx="3657600" cy="25908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5400000">
            <a:off x="6400800" y="5334000"/>
            <a:ext cx="1143000" cy="2286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a:off x="2247900" y="4686300"/>
            <a:ext cx="2438400" cy="762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nvGraphicFramePr>
        <p:xfrm>
          <a:off x="6858000" y="2438400"/>
          <a:ext cx="990600" cy="2595880"/>
        </p:xfrm>
        <a:graphic>
          <a:graphicData uri="http://schemas.openxmlformats.org/drawingml/2006/table">
            <a:tbl>
              <a:tblPr firstRow="1" bandRow="1">
                <a:tableStyleId>{5C22544A-7EE6-4342-B048-85BDC9FD1C3A}</a:tableStyleId>
              </a:tblPr>
              <a:tblGrid>
                <a:gridCol w="990600"/>
              </a:tblGrid>
              <a:tr h="370840">
                <a:tc>
                  <a:txBody>
                    <a:bodyPr/>
                    <a:lstStyle/>
                    <a:p>
                      <a:r>
                        <a:rPr lang="en-US" dirty="0" smtClean="0"/>
                        <a:t>PR,L</a:t>
                      </a:r>
                      <a:endParaRPr lang="en-US" dirty="0"/>
                    </a:p>
                  </a:txBody>
                  <a:tcPr/>
                </a:tc>
              </a:tr>
              <a:tr h="370840">
                <a:tc>
                  <a:txBody>
                    <a:bodyPr/>
                    <a:lstStyle/>
                    <a:p>
                      <a:endParaRPr lang="en-US" dirty="0"/>
                    </a:p>
                  </a:txBody>
                  <a:tcPr/>
                </a:tc>
              </a:tr>
              <a:tr h="370840">
                <a:tc>
                  <a:txBody>
                    <a:bodyPr/>
                    <a:lstStyle/>
                    <a:p>
                      <a:endParaRPr lang="en-US" dirty="0"/>
                    </a:p>
                  </a:txBody>
                  <a:tcPr/>
                </a:tc>
              </a:tr>
              <a:tr h="370840">
                <a:tc>
                  <a:txBody>
                    <a:bodyPr/>
                    <a:lstStyle/>
                    <a:p>
                      <a:r>
                        <a:rPr lang="en-US" dirty="0" smtClean="0"/>
                        <a:t>…</a:t>
                      </a:r>
                      <a:endParaRPr lang="en-US" dirty="0"/>
                    </a:p>
                  </a:txBody>
                  <a:tcPr/>
                </a:tc>
              </a:tr>
              <a:tr h="370840">
                <a:tc>
                  <a:txBody>
                    <a:bodyPr/>
                    <a:lstStyle/>
                    <a:p>
                      <a:r>
                        <a:rPr lang="en-US" dirty="0" smtClean="0"/>
                        <a:t>…</a:t>
                      </a:r>
                      <a:endParaRPr lang="en-US" dirty="0"/>
                    </a:p>
                  </a:txBody>
                  <a:tcPr/>
                </a:tc>
              </a:tr>
              <a:tr h="370840">
                <a:tc>
                  <a:txBody>
                    <a:bodyPr/>
                    <a:lstStyle/>
                    <a:p>
                      <a:r>
                        <a:rPr lang="en-US" dirty="0" smtClean="0"/>
                        <a:t>…</a:t>
                      </a:r>
                      <a:endParaRPr lang="en-US" dirty="0"/>
                    </a:p>
                  </a:txBody>
                  <a:tcPr/>
                </a:tc>
              </a:tr>
              <a:tr h="370840">
                <a:tc>
                  <a:txBody>
                    <a:bodyPr/>
                    <a:lstStyle/>
                    <a:p>
                      <a:endParaRPr lang="en-US" dirty="0"/>
                    </a:p>
                  </a:txBody>
                  <a:tcPr/>
                </a:tc>
              </a:tr>
            </a:tbl>
          </a:graphicData>
        </a:graphic>
      </p:graphicFrame>
      <p:sp>
        <p:nvSpPr>
          <p:cNvPr id="75" name="TextBox 74"/>
          <p:cNvSpPr txBox="1"/>
          <p:nvPr/>
        </p:nvSpPr>
        <p:spPr>
          <a:xfrm>
            <a:off x="2479660" y="76200"/>
            <a:ext cx="4371710"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rgbClr val="92D050"/>
                </a:solidFill>
                <a:latin typeface="+mj-lt"/>
                <a:ea typeface="+mj-ea"/>
                <a:cs typeface="+mj-cs"/>
              </a:defRPr>
            </a:lvl1pPr>
            <a:lvl2pPr algn="ctr" fontAlgn="base">
              <a:spcBef>
                <a:spcPct val="0"/>
              </a:spcBef>
              <a:spcAft>
                <a:spcPct val="0"/>
              </a:spcAft>
              <a:defRPr sz="4400"/>
            </a:lvl2pPr>
            <a:lvl3pPr algn="ctr" fontAlgn="base">
              <a:spcBef>
                <a:spcPct val="0"/>
              </a:spcBef>
              <a:spcAft>
                <a:spcPct val="0"/>
              </a:spcAft>
              <a:defRPr sz="4400"/>
            </a:lvl3pPr>
            <a:lvl4pPr algn="ctr" fontAlgn="base">
              <a:spcBef>
                <a:spcPct val="0"/>
              </a:spcBef>
              <a:spcAft>
                <a:spcPct val="0"/>
              </a:spcAft>
              <a:defRPr sz="4400"/>
            </a:lvl4pPr>
            <a:lvl5pPr algn="ctr" fontAlgn="base">
              <a:spcBef>
                <a:spcPct val="0"/>
              </a:spcBef>
              <a:spcAft>
                <a:spcPct val="0"/>
              </a:spcAft>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r>
              <a:rPr lang="en-US" dirty="0"/>
              <a:t>Parallelization of  PageRank </a:t>
            </a:r>
          </a:p>
        </p:txBody>
      </p:sp>
      <p:sp>
        <p:nvSpPr>
          <p:cNvPr id="88" name="Curved Left Arrow 87"/>
          <p:cNvSpPr/>
          <p:nvPr/>
        </p:nvSpPr>
        <p:spPr>
          <a:xfrm rot="10800000">
            <a:off x="152400" y="914400"/>
            <a:ext cx="914399" cy="51697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Box 34"/>
          <p:cNvSpPr txBox="1"/>
          <p:nvPr/>
        </p:nvSpPr>
        <p:spPr>
          <a:xfrm>
            <a:off x="2906486" y="5448300"/>
            <a:ext cx="2362200" cy="369332"/>
          </a:xfrm>
          <a:prstGeom prst="rect">
            <a:avLst/>
          </a:prstGeom>
          <a:noFill/>
          <a:scene3d>
            <a:camera prst="orthographicFront"/>
            <a:lightRig rig="threePt" dir="t"/>
          </a:scene3d>
          <a:sp3d>
            <a:bevelB/>
          </a:sp3d>
        </p:spPr>
        <p:txBody>
          <a:bodyPr wrap="square" rtlCol="0">
            <a:spAutoFit/>
          </a:bodyPr>
          <a:lstStyle/>
          <a:p>
            <a:pPr algn="ctr"/>
            <a:r>
              <a:rPr lang="en-US" b="1" dirty="0" err="1" smtClean="0">
                <a:solidFill>
                  <a:prstClr val="white"/>
                </a:solidFill>
              </a:rPr>
              <a:t>AllReduce</a:t>
            </a:r>
            <a:endParaRPr lang="en-US" b="1" dirty="0">
              <a:solidFill>
                <a:prstClr val="white"/>
              </a:solidFill>
            </a:endParaRPr>
          </a:p>
        </p:txBody>
      </p:sp>
    </p:spTree>
    <p:extLst>
      <p:ext uri="{BB962C8B-B14F-4D97-AF65-F5344CB8AC3E}">
        <p14:creationId xmlns:p14="http://schemas.microsoft.com/office/powerpoint/2010/main" val="18659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par>
                                <p:cTn id="11" presetID="22"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2" presetClass="entr" presetSubtype="1"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par>
                                <p:cTn id="22" presetID="22" presetClass="entr" presetSubtype="1"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2" presetClass="entr" presetSubtype="8"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par>
                                <p:cTn id="36" presetID="22" presetClass="entr" presetSubtype="8"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par>
                                <p:cTn id="44" presetID="22" presetClass="entr" presetSubtype="1"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par>
                                <p:cTn id="47" presetID="22" presetClass="entr" presetSubtype="1"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up)">
                                      <p:cBhvr>
                                        <p:cTn id="49" dur="500"/>
                                        <p:tgtEl>
                                          <p:spTgt spid="72"/>
                                        </p:tgtEl>
                                      </p:cBhvr>
                                    </p:animEffect>
                                  </p:childTnLst>
                                </p:cTn>
                              </p:par>
                              <p:par>
                                <p:cTn id="50" presetID="22" presetClass="entr" presetSubtype="1"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500"/>
                                        <p:tgtEl>
                                          <p:spTgt spid="40"/>
                                        </p:tgtEl>
                                      </p:cBhvr>
                                    </p:animEffect>
                                  </p:childTnLst>
                                </p:cTn>
                              </p:par>
                              <p:par>
                                <p:cTn id="58" presetID="22" presetClass="entr" presetSubtype="1"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up)">
                                      <p:cBhvr>
                                        <p:cTn id="60" dur="500"/>
                                        <p:tgtEl>
                                          <p:spTgt spid="59"/>
                                        </p:tgtEl>
                                      </p:cBhvr>
                                    </p:animEffect>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par>
                                <p:cTn id="64" presetID="22" presetClass="entr" presetSubtype="1"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up)">
                                      <p:cBhvr>
                                        <p:cTn id="66" dur="500"/>
                                        <p:tgtEl>
                                          <p:spTgt spid="6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wipe(down)">
                                      <p:cBhvr>
                                        <p:cTn id="7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1012" y="533400"/>
            <a:ext cx="3416320"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latin typeface="+mj-lt"/>
                <a:ea typeface="+mj-ea"/>
                <a:cs typeface="+mj-cs"/>
              </a:rPr>
              <a:t>More about PageRank</a:t>
            </a:r>
          </a:p>
        </p:txBody>
      </p:sp>
      <p:sp>
        <p:nvSpPr>
          <p:cNvPr id="17" name="Rectangle 16"/>
          <p:cNvSpPr/>
          <p:nvPr/>
        </p:nvSpPr>
        <p:spPr>
          <a:xfrm>
            <a:off x="838200" y="1760374"/>
            <a:ext cx="7184980" cy="2092881"/>
          </a:xfrm>
          <a:prstGeom prst="rect">
            <a:avLst/>
          </a:prstGeom>
        </p:spPr>
        <p:txBody>
          <a:bodyPr wrap="none">
            <a:spAutoFit/>
          </a:bodyPr>
          <a:lstStyle/>
          <a:p>
            <a:pPr marL="457200" indent="-457200">
              <a:buSzPct val="100000"/>
              <a:buFont typeface="Arial" pitchFamily="34" charset="0"/>
              <a:buChar char="•"/>
            </a:pPr>
            <a:r>
              <a:rPr lang="en-US" sz="2800" dirty="0" smtClean="0"/>
              <a:t>Page specific factors</a:t>
            </a:r>
          </a:p>
          <a:p>
            <a:pPr marL="457200" indent="-457200">
              <a:buSzPct val="100000"/>
              <a:buFont typeface="Arial" pitchFamily="34" charset="0"/>
              <a:buChar char="•"/>
            </a:pPr>
            <a:r>
              <a:rPr lang="en-US" sz="2800" dirty="0" smtClean="0"/>
              <a:t>Anchor text of inbound or outbound links </a:t>
            </a:r>
          </a:p>
          <a:p>
            <a:pPr marL="457200" indent="-457200">
              <a:buSzPct val="100000"/>
              <a:buFont typeface="Arial" pitchFamily="34" charset="0"/>
              <a:buChar char="•"/>
            </a:pPr>
            <a:r>
              <a:rPr lang="en-US" sz="2800" dirty="0" smtClean="0"/>
              <a:t>Top 10 Page Ranks</a:t>
            </a:r>
          </a:p>
          <a:p>
            <a:pPr marL="457200" indent="-457200">
              <a:buSzPct val="100000"/>
              <a:buFont typeface="Arial" pitchFamily="34" charset="0"/>
              <a:buChar char="•"/>
            </a:pPr>
            <a:r>
              <a:rPr lang="en-US" sz="2800" dirty="0" smtClean="0"/>
              <a:t>Performance analysis </a:t>
            </a:r>
          </a:p>
          <a:p>
            <a:r>
              <a:rPr lang="en-US" dirty="0"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36825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7">
                                            <p:txEl>
                                              <p:pRg st="3" end="3"/>
                                            </p:txEl>
                                          </p:spTgt>
                                        </p:tgtEl>
                                        <p:attrNameLst>
                                          <p:attrName>style.opacity</p:attrName>
                                        </p:attrNameLst>
                                      </p:cBhvr>
                                      <p:to>
                                        <p:strVal val="0.5"/>
                                      </p:to>
                                    </p:set>
                                    <p:animEffect filter="image" prLst="opacity: 0.5">
                                      <p:cBhvr rctx="IE">
                                        <p:cTn id="7" dur="indefinite"/>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66800" y="2514600"/>
            <a:ext cx="6934200" cy="6858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marL="0" indent="0" algn="ctr">
              <a:spcBef>
                <a:spcPct val="0"/>
              </a:spcBef>
              <a:buNone/>
            </a:pPr>
            <a:r>
              <a:rPr lang="en-US" sz="3600" b="1" kern="1200" dirty="0">
                <a:solidFill>
                  <a:srgbClr val="92D050"/>
                </a:solidFill>
                <a:latin typeface="+mj-lt"/>
                <a:ea typeface="+mj-ea"/>
                <a:cs typeface="+mj-cs"/>
              </a:rPr>
              <a:t>Thinking Parallel </a:t>
            </a:r>
          </a:p>
        </p:txBody>
      </p:sp>
    </p:spTree>
    <p:extLst>
      <p:ext uri="{BB962C8B-B14F-4D97-AF65-F5344CB8AC3E}">
        <p14:creationId xmlns:p14="http://schemas.microsoft.com/office/powerpoint/2010/main" val="10840422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51723"/>
            <a:ext cx="8064137" cy="3477875"/>
          </a:xfrm>
          <a:prstGeom prst="rect">
            <a:avLst/>
          </a:prstGeom>
          <a:noFill/>
        </p:spPr>
        <p:txBody>
          <a:bodyPr wrap="square">
            <a:spAutoFit/>
          </a:bodyPr>
          <a:lstStyle/>
          <a:p>
            <a:pPr marL="342900" indent="-342900">
              <a:buSzPct val="100000"/>
              <a:buFont typeface="Arial" pitchFamily="34" charset="0"/>
              <a:buChar char="•"/>
            </a:pPr>
            <a:r>
              <a:rPr lang="en-US" sz="2200" dirty="0">
                <a:cs typeface="Times New Roman" pitchFamily="18" charset="0"/>
              </a:rPr>
              <a:t>Topic (e.g. project title, author list, emails and affiliations) </a:t>
            </a:r>
          </a:p>
          <a:p>
            <a:pPr marL="342900" indent="-342900">
              <a:buSzPct val="100000"/>
              <a:buFont typeface="Arial" pitchFamily="34" charset="0"/>
              <a:buChar char="•"/>
            </a:pPr>
            <a:r>
              <a:rPr lang="en-US" sz="2200" dirty="0">
                <a:cs typeface="Times New Roman" pitchFamily="18" charset="0"/>
              </a:rPr>
              <a:t>Statement of problem (and objectives)</a:t>
            </a:r>
          </a:p>
          <a:p>
            <a:pPr marL="342900" indent="-342900">
              <a:buSzPct val="100000"/>
              <a:buFont typeface="Arial" pitchFamily="34" charset="0"/>
              <a:buChar char="•"/>
            </a:pPr>
            <a:r>
              <a:rPr lang="en-US" sz="2200" dirty="0">
                <a:cs typeface="Times New Roman" pitchFamily="18" charset="0"/>
              </a:rPr>
              <a:t>Theory (e.g. </a:t>
            </a:r>
            <a:r>
              <a:rPr lang="en-US" sz="2200" dirty="0" smtClean="0">
                <a:cs typeface="Times New Roman" pitchFamily="18" charset="0"/>
              </a:rPr>
              <a:t>mathematical </a:t>
            </a:r>
            <a:r>
              <a:rPr lang="en-US" sz="2200" dirty="0">
                <a:cs typeface="Times New Roman" pitchFamily="18" charset="0"/>
              </a:rPr>
              <a:t>models)</a:t>
            </a:r>
          </a:p>
          <a:p>
            <a:pPr marL="342900" indent="-342900">
              <a:buSzPct val="100000"/>
              <a:buFont typeface="Arial" pitchFamily="34" charset="0"/>
              <a:buChar char="•"/>
            </a:pPr>
            <a:r>
              <a:rPr lang="en-US" sz="2200" dirty="0">
                <a:cs typeface="Times New Roman" pitchFamily="18" charset="0"/>
              </a:rPr>
              <a:t>Architecture design (e.g. architecture flowchart and text)</a:t>
            </a:r>
          </a:p>
          <a:p>
            <a:pPr marL="342900" indent="-342900">
              <a:buSzPct val="100000"/>
              <a:buFont typeface="Arial" pitchFamily="34" charset="0"/>
              <a:buChar char="•"/>
            </a:pPr>
            <a:r>
              <a:rPr lang="en-US" sz="2200" dirty="0">
                <a:cs typeface="Times New Roman" pitchFamily="18" charset="0"/>
              </a:rPr>
              <a:t>Implementations (e.g. data structure and </a:t>
            </a:r>
            <a:r>
              <a:rPr lang="en-US" sz="2200" dirty="0" smtClean="0">
                <a:cs typeface="Times New Roman" pitchFamily="18" charset="0"/>
              </a:rPr>
              <a:t>methods, </a:t>
            </a:r>
            <a:r>
              <a:rPr lang="en-US" sz="2200" dirty="0">
                <a:cs typeface="Times New Roman" pitchFamily="18" charset="0"/>
              </a:rPr>
              <a:t>programming </a:t>
            </a:r>
            <a:r>
              <a:rPr lang="en-US" sz="2200" dirty="0" smtClean="0">
                <a:cs typeface="Times New Roman" pitchFamily="18" charset="0"/>
              </a:rPr>
              <a:t>languages </a:t>
            </a:r>
            <a:r>
              <a:rPr lang="en-US" sz="2200" dirty="0">
                <a:cs typeface="Times New Roman" pitchFamily="18" charset="0"/>
              </a:rPr>
              <a:t>and runtime environments)</a:t>
            </a:r>
          </a:p>
          <a:p>
            <a:pPr marL="342900" indent="-342900">
              <a:buSzPct val="100000"/>
              <a:buFont typeface="Arial" pitchFamily="34" charset="0"/>
              <a:buChar char="•"/>
            </a:pPr>
            <a:r>
              <a:rPr lang="en-US" sz="2200" dirty="0">
                <a:cs typeface="Times New Roman" pitchFamily="18" charset="0"/>
              </a:rPr>
              <a:t>Discussions (e.g. results, findings and performance analysis) </a:t>
            </a:r>
          </a:p>
          <a:p>
            <a:pPr marL="342900" indent="-342900">
              <a:buSzPct val="100000"/>
              <a:buFont typeface="Arial" pitchFamily="34" charset="0"/>
              <a:buChar char="•"/>
            </a:pPr>
            <a:r>
              <a:rPr lang="en-US" sz="2200" dirty="0">
                <a:cs typeface="Times New Roman" pitchFamily="18" charset="0"/>
              </a:rPr>
              <a:t>Conclusions (and future work) </a:t>
            </a:r>
          </a:p>
          <a:p>
            <a:pPr marL="342900" indent="-342900">
              <a:buSzPct val="100000"/>
              <a:buFont typeface="Arial" pitchFamily="34" charset="0"/>
              <a:buChar char="•"/>
            </a:pPr>
            <a:r>
              <a:rPr lang="en-US" sz="2200" dirty="0">
                <a:cs typeface="Times New Roman" pitchFamily="18" charset="0"/>
              </a:rPr>
              <a:t>Acknowledgements </a:t>
            </a:r>
          </a:p>
          <a:p>
            <a:pPr marL="342900" indent="-342900">
              <a:buSzPct val="100000"/>
              <a:buFont typeface="Arial" pitchFamily="34" charset="0"/>
              <a:buChar char="•"/>
            </a:pPr>
            <a:r>
              <a:rPr lang="en-US" sz="2200" dirty="0">
                <a:cs typeface="Times New Roman" pitchFamily="18" charset="0"/>
              </a:rPr>
              <a:t>References </a:t>
            </a:r>
          </a:p>
        </p:txBody>
      </p:sp>
      <p:sp>
        <p:nvSpPr>
          <p:cNvPr id="4" name="Rectangle 3"/>
          <p:cNvSpPr/>
          <p:nvPr/>
        </p:nvSpPr>
        <p:spPr>
          <a:xfrm>
            <a:off x="2498418" y="533400"/>
            <a:ext cx="3803862"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400" b="1" dirty="0">
                <a:solidFill>
                  <a:srgbClr val="92D050"/>
                </a:solidFill>
                <a:latin typeface="+mj-lt"/>
                <a:ea typeface="+mj-ea"/>
                <a:cs typeface="+mj-cs"/>
              </a:rPr>
              <a:t>Project Report Template </a:t>
            </a:r>
          </a:p>
        </p:txBody>
      </p:sp>
      <p:sp>
        <p:nvSpPr>
          <p:cNvPr id="5" name="Rectangle 4"/>
          <p:cNvSpPr/>
          <p:nvPr/>
        </p:nvSpPr>
        <p:spPr>
          <a:xfrm>
            <a:off x="816429" y="4640869"/>
            <a:ext cx="1471748" cy="294314"/>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Tree>
    <p:extLst>
      <p:ext uri="{BB962C8B-B14F-4D97-AF65-F5344CB8AC3E}">
        <p14:creationId xmlns:p14="http://schemas.microsoft.com/office/powerpoint/2010/main" val="946240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458200" cy="4525963"/>
          </a:xfrm>
        </p:spPr>
        <p:txBody>
          <a:bodyPr>
            <a:normAutofit lnSpcReduction="10000"/>
          </a:bodyPr>
          <a:lstStyle/>
          <a:p>
            <a:pPr>
              <a:buNone/>
            </a:pPr>
            <a:r>
              <a:rPr lang="en-US" sz="4000" dirty="0" smtClean="0"/>
              <a:t>	</a:t>
            </a:r>
            <a:r>
              <a:rPr lang="en-US" sz="4000" i="1" dirty="0" smtClean="0">
                <a:latin typeface="Perpetua" pitchFamily="18" charset="0"/>
              </a:rPr>
              <a:t>I have an application – can and should it be parallelized and if so, how should this be done and what are appropriate target hardware architectures; what is known about clever algorithms and what are recommended software technologies?</a:t>
            </a:r>
          </a:p>
          <a:p>
            <a:pPr>
              <a:buNone/>
            </a:pPr>
            <a:endParaRPr lang="en-US" i="1" dirty="0" smtClean="0">
              <a:latin typeface="Perpetua" pitchFamily="18" charset="0"/>
            </a:endParaRPr>
          </a:p>
          <a:p>
            <a:pPr algn="r">
              <a:buNone/>
            </a:pPr>
            <a:r>
              <a:rPr lang="en-US" sz="2000" i="1" dirty="0" smtClean="0">
                <a:solidFill>
                  <a:schemeClr val="tx2">
                    <a:lumMod val="50000"/>
                  </a:schemeClr>
                </a:solidFill>
              </a:rPr>
              <a:t>The Sourcebook of Parallel Computing</a:t>
            </a:r>
            <a:endParaRPr lang="en-US" sz="2000" i="1" dirty="0">
              <a:solidFill>
                <a:schemeClr val="tx2">
                  <a:lumMod val="50000"/>
                </a:schemeClr>
              </a:solidFill>
            </a:endParaRPr>
          </a:p>
        </p:txBody>
      </p:sp>
    </p:spTree>
    <p:extLst>
      <p:ext uri="{BB962C8B-B14F-4D97-AF65-F5344CB8AC3E}">
        <p14:creationId xmlns:p14="http://schemas.microsoft.com/office/powerpoint/2010/main" val="198686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FFF6C-AE4E-4FE6-A064-67A5E3D5DC7A}" type="slidenum">
              <a:rPr lang="en-US" smtClean="0">
                <a:solidFill>
                  <a:srgbClr val="D6ECFF"/>
                </a:solidFill>
              </a:rPr>
              <a:pPr/>
              <a:t>7</a:t>
            </a:fld>
            <a:endParaRPr lang="en-US">
              <a:solidFill>
                <a:srgbClr val="D6ECFF"/>
              </a:solidFill>
            </a:endParaRPr>
          </a:p>
        </p:txBody>
      </p:sp>
      <p:sp>
        <p:nvSpPr>
          <p:cNvPr id="4" name="TextBox 3"/>
          <p:cNvSpPr txBox="1"/>
          <p:nvPr/>
        </p:nvSpPr>
        <p:spPr>
          <a:xfrm>
            <a:off x="7427705" y="3276600"/>
            <a:ext cx="650178" cy="369332"/>
          </a:xfrm>
          <a:prstGeom prst="rect">
            <a:avLst/>
          </a:prstGeom>
          <a:noFill/>
        </p:spPr>
        <p:txBody>
          <a:bodyPr wrap="none" rtlCol="0">
            <a:spAutoFit/>
          </a:bodyPr>
          <a:lstStyle/>
          <a:p>
            <a:r>
              <a:rPr lang="en-US" dirty="0" smtClean="0">
                <a:solidFill>
                  <a:prstClr val="white"/>
                </a:solidFill>
              </a:rPr>
              <a:t>2002</a:t>
            </a:r>
            <a:endParaRPr lang="en-US" dirty="0">
              <a:solidFill>
                <a:prstClr val="white"/>
              </a:solidFill>
            </a:endParaRPr>
          </a:p>
        </p:txBody>
      </p:sp>
      <p:sp>
        <p:nvSpPr>
          <p:cNvPr id="12" name="TextBox 11"/>
          <p:cNvSpPr txBox="1"/>
          <p:nvPr/>
        </p:nvSpPr>
        <p:spPr>
          <a:xfrm>
            <a:off x="1203785" y="6537334"/>
            <a:ext cx="704360" cy="369332"/>
          </a:xfrm>
          <a:prstGeom prst="rect">
            <a:avLst/>
          </a:prstGeom>
          <a:noFill/>
        </p:spPr>
        <p:txBody>
          <a:bodyPr wrap="none" rtlCol="0">
            <a:spAutoFit/>
          </a:bodyPr>
          <a:lstStyle/>
          <a:p>
            <a:r>
              <a:rPr lang="en-US" dirty="0" smtClean="0">
                <a:solidFill>
                  <a:prstClr val="white"/>
                </a:solidFill>
              </a:rPr>
              <a:t>2006 </a:t>
            </a:r>
            <a:endParaRPr lang="en-US" dirty="0">
              <a:solidFill>
                <a:prstClr val="white"/>
              </a:solidFill>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22" y="3791789"/>
            <a:ext cx="2271269" cy="270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3547259" y="3897868"/>
            <a:ext cx="2277958" cy="2960132"/>
            <a:chOff x="3403208" y="3657600"/>
            <a:chExt cx="2277958" cy="2960132"/>
          </a:xfrm>
        </p:grpSpPr>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208" y="3657600"/>
              <a:ext cx="2277958" cy="2660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138179" y="6248400"/>
              <a:ext cx="640240" cy="369332"/>
            </a:xfrm>
            <a:prstGeom prst="rect">
              <a:avLst/>
            </a:prstGeom>
            <a:noFill/>
          </p:spPr>
          <p:txBody>
            <a:bodyPr wrap="none" rtlCol="0">
              <a:spAutoFit/>
            </a:bodyPr>
            <a:lstStyle/>
            <a:p>
              <a:r>
                <a:rPr lang="en-US" dirty="0" smtClean="0">
                  <a:solidFill>
                    <a:prstClr val="white"/>
                  </a:solidFill>
                </a:rPr>
                <a:t>2010</a:t>
              </a:r>
              <a:endParaRPr lang="en-US" dirty="0">
                <a:solidFill>
                  <a:prstClr val="white"/>
                </a:solidFill>
              </a:endParaRPr>
            </a:p>
          </p:txBody>
        </p:sp>
      </p:grpSp>
      <p:grpSp>
        <p:nvGrpSpPr>
          <p:cNvPr id="9" name="Group 8"/>
          <p:cNvGrpSpPr/>
          <p:nvPr/>
        </p:nvGrpSpPr>
        <p:grpSpPr>
          <a:xfrm>
            <a:off x="3547259" y="638444"/>
            <a:ext cx="2351314" cy="3048000"/>
            <a:chOff x="787730" y="3810000"/>
            <a:chExt cx="2096984" cy="3048000"/>
          </a:xfrm>
        </p:grpSpPr>
        <p:pic>
          <p:nvPicPr>
            <p:cNvPr id="389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30" y="3810000"/>
              <a:ext cx="2096984" cy="2660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0" name="TextBox 9"/>
            <p:cNvSpPr txBox="1"/>
            <p:nvPr/>
          </p:nvSpPr>
          <p:spPr>
            <a:xfrm>
              <a:off x="1447800" y="6488668"/>
              <a:ext cx="654346" cy="369332"/>
            </a:xfrm>
            <a:prstGeom prst="rect">
              <a:avLst/>
            </a:prstGeom>
            <a:noFill/>
          </p:spPr>
          <p:txBody>
            <a:bodyPr wrap="none" rtlCol="0">
              <a:spAutoFit/>
            </a:bodyPr>
            <a:lstStyle/>
            <a:p>
              <a:r>
                <a:rPr lang="en-US" dirty="0" smtClean="0">
                  <a:solidFill>
                    <a:prstClr val="white"/>
                  </a:solidFill>
                </a:rPr>
                <a:t>1996</a:t>
              </a:r>
              <a:endParaRPr lang="en-US" dirty="0">
                <a:solidFill>
                  <a:prstClr val="white"/>
                </a:solidFill>
              </a:endParaRPr>
            </a:p>
          </p:txBody>
        </p:sp>
      </p:grpSp>
      <p:pic>
        <p:nvPicPr>
          <p:cNvPr id="389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5116" y="638444"/>
            <a:ext cx="2297884" cy="2684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3" name="Group 2"/>
          <p:cNvGrpSpPr/>
          <p:nvPr/>
        </p:nvGrpSpPr>
        <p:grpSpPr>
          <a:xfrm>
            <a:off x="459122" y="638444"/>
            <a:ext cx="2360278" cy="3007488"/>
            <a:chOff x="1371600" y="213755"/>
            <a:chExt cx="2667000" cy="3203577"/>
          </a:xfrm>
          <a:effectLst/>
        </p:grpSpPr>
        <p:sp>
          <p:nvSpPr>
            <p:cNvPr id="11" name="TextBox 10"/>
            <p:cNvSpPr txBox="1"/>
            <p:nvPr/>
          </p:nvSpPr>
          <p:spPr>
            <a:xfrm>
              <a:off x="2377927" y="3048000"/>
              <a:ext cx="651140" cy="369332"/>
            </a:xfrm>
            <a:prstGeom prst="rect">
              <a:avLst/>
            </a:prstGeom>
            <a:noFill/>
            <a:ln>
              <a:noFill/>
            </a:ln>
          </p:spPr>
          <p:txBody>
            <a:bodyPr wrap="none" rtlCol="0">
              <a:spAutoFit/>
            </a:bodyPr>
            <a:lstStyle/>
            <a:p>
              <a:r>
                <a:rPr lang="en-US" dirty="0" smtClean="0">
                  <a:solidFill>
                    <a:prstClr val="white"/>
                  </a:solidFill>
                </a:rPr>
                <a:t>1994</a:t>
              </a:r>
              <a:endParaRPr lang="en-US" dirty="0">
                <a:solidFill>
                  <a:prstClr val="white"/>
                </a:solidFill>
              </a:endParaRPr>
            </a:p>
          </p:txBody>
        </p:sp>
        <p:pic>
          <p:nvPicPr>
            <p:cNvPr id="389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0" y="213755"/>
              <a:ext cx="2667000" cy="2910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pic>
        <p:nvPicPr>
          <p:cNvPr id="1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3108" y="3686444"/>
            <a:ext cx="2325211" cy="291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7543800" y="6493099"/>
            <a:ext cx="640240" cy="369332"/>
          </a:xfrm>
          <a:prstGeom prst="rect">
            <a:avLst/>
          </a:prstGeom>
          <a:noFill/>
        </p:spPr>
        <p:txBody>
          <a:bodyPr wrap="none" rtlCol="0">
            <a:spAutoFit/>
          </a:bodyPr>
          <a:lstStyle/>
          <a:p>
            <a:r>
              <a:rPr lang="en-US" dirty="0" smtClean="0">
                <a:solidFill>
                  <a:prstClr val="white"/>
                </a:solidFill>
              </a:rPr>
              <a:t>2012</a:t>
            </a:r>
            <a:endParaRPr lang="en-US" dirty="0">
              <a:solidFill>
                <a:prstClr val="white"/>
              </a:solidFill>
            </a:endParaRPr>
          </a:p>
        </p:txBody>
      </p:sp>
      <p:sp>
        <p:nvSpPr>
          <p:cNvPr id="16" name="TextBox 15"/>
          <p:cNvSpPr txBox="1"/>
          <p:nvPr/>
        </p:nvSpPr>
        <p:spPr>
          <a:xfrm>
            <a:off x="2278637" y="76200"/>
            <a:ext cx="4647426" cy="461665"/>
          </a:xfrm>
          <a:prstGeom prst="rect">
            <a:avLst/>
          </a:prstGeo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lang="en-US" sz="2400" b="1" smtClean="0">
                <a:solidFill>
                  <a:schemeClr val="tx2"/>
                </a:solidFill>
                <a:latin typeface="+mj-lt"/>
                <a:ea typeface="+mj-ea"/>
                <a:cs typeface="+mj-cs"/>
              </a:defRPr>
            </a:lvl1pPr>
            <a:lvl2pPr algn="ctr" fontAlgn="base">
              <a:spcBef>
                <a:spcPct val="0"/>
              </a:spcBef>
              <a:spcAft>
                <a:spcPct val="0"/>
              </a:spcAft>
              <a:defRPr sz="4400">
                <a:solidFill>
                  <a:schemeClr val="lt1"/>
                </a:solidFill>
              </a:defRPr>
            </a:lvl2pPr>
            <a:lvl3pPr algn="ctr" fontAlgn="base">
              <a:spcBef>
                <a:spcPct val="0"/>
              </a:spcBef>
              <a:spcAft>
                <a:spcPct val="0"/>
              </a:spcAft>
              <a:defRPr sz="4400">
                <a:solidFill>
                  <a:schemeClr val="lt1"/>
                </a:solidFill>
              </a:defRPr>
            </a:lvl3pPr>
            <a:lvl4pPr algn="ctr" fontAlgn="base">
              <a:spcBef>
                <a:spcPct val="0"/>
              </a:spcBef>
              <a:spcAft>
                <a:spcPct val="0"/>
              </a:spcAft>
              <a:defRPr sz="4400">
                <a:solidFill>
                  <a:schemeClr val="lt1"/>
                </a:solidFill>
              </a:defRPr>
            </a:lvl4pPr>
            <a:lvl5pPr algn="ctr" fontAlgn="base">
              <a:spcBef>
                <a:spcPct val="0"/>
              </a:spcBef>
              <a:spcAft>
                <a:spcPct val="0"/>
              </a:spcAft>
              <a:defRPr sz="4400">
                <a:solidFill>
                  <a:schemeClr val="lt1"/>
                </a:solidFill>
              </a:defRPr>
            </a:lvl5pPr>
            <a:lvl6pPr marL="457200" algn="ctr" fontAlgn="base">
              <a:spcBef>
                <a:spcPct val="0"/>
              </a:spcBef>
              <a:spcAft>
                <a:spcPct val="0"/>
              </a:spcAft>
              <a:defRPr sz="4400">
                <a:solidFill>
                  <a:schemeClr val="lt1"/>
                </a:solidFill>
              </a:defRPr>
            </a:lvl6pPr>
            <a:lvl7pPr marL="914400" algn="ctr" fontAlgn="base">
              <a:spcBef>
                <a:spcPct val="0"/>
              </a:spcBef>
              <a:spcAft>
                <a:spcPct val="0"/>
              </a:spcAft>
              <a:defRPr sz="4400">
                <a:solidFill>
                  <a:schemeClr val="lt1"/>
                </a:solidFill>
              </a:defRPr>
            </a:lvl7pPr>
            <a:lvl8pPr marL="1371600" algn="ctr" fontAlgn="base">
              <a:spcBef>
                <a:spcPct val="0"/>
              </a:spcBef>
              <a:spcAft>
                <a:spcPct val="0"/>
              </a:spcAft>
              <a:defRPr sz="4400">
                <a:solidFill>
                  <a:schemeClr val="lt1"/>
                </a:solidFill>
              </a:defRPr>
            </a:lvl8pPr>
            <a:lvl9pPr marL="1828800" algn="ctr" fontAlgn="base">
              <a:spcBef>
                <a:spcPct val="0"/>
              </a:spcBef>
              <a:spcAft>
                <a:spcPct val="0"/>
              </a:spcAft>
              <a:defRPr sz="4400">
                <a:solidFill>
                  <a:schemeClr val="lt1"/>
                </a:solidFill>
              </a:defRPr>
            </a:lvl9pPr>
          </a:lstStyle>
          <a:p>
            <a:r>
              <a:rPr lang="en-US" dirty="0">
                <a:solidFill>
                  <a:srgbClr val="92D050"/>
                </a:solidFill>
              </a:rPr>
              <a:t>Parallel Computing Resources</a:t>
            </a:r>
          </a:p>
        </p:txBody>
      </p:sp>
    </p:spTree>
    <p:extLst>
      <p:ext uri="{BB962C8B-B14F-4D97-AF65-F5344CB8AC3E}">
        <p14:creationId xmlns:p14="http://schemas.microsoft.com/office/powerpoint/2010/main" val="976528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482600" y="304800"/>
            <a:ext cx="8229600" cy="615553"/>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dirty="0">
                <a:solidFill>
                  <a:srgbClr val="92D050"/>
                </a:solidFill>
                <a:latin typeface="+mj-lt"/>
                <a:ea typeface="+mj-ea"/>
                <a:cs typeface="+mj-cs"/>
              </a:rPr>
              <a:t>Big Data and Cloud Computing Books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6" y="1458142"/>
            <a:ext cx="2057784" cy="297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649" y="1443447"/>
            <a:ext cx="2240951" cy="3001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5985" y="1371601"/>
            <a:ext cx="2219305" cy="3073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0198" y="1397311"/>
            <a:ext cx="2403130" cy="3047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934759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1143000" y="152400"/>
            <a:ext cx="7239000" cy="609600"/>
          </a:xfrm>
          <a:noFill/>
          <a:ln>
            <a:headEnd/>
            <a:tailEn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ctr" anchorCtr="0" compatLnSpc="1">
            <a:prstTxWarp prst="textNoShape">
              <a:avLst/>
            </a:prstTxWarp>
            <a:noAutofit/>
          </a:bodyPr>
          <a:lstStyle/>
          <a:p>
            <a:r>
              <a:rPr lang="en-US" dirty="0">
                <a:solidFill>
                  <a:srgbClr val="92D050"/>
                </a:solidFill>
                <a:latin typeface="+mj-lt"/>
                <a:ea typeface="+mj-ea"/>
                <a:cs typeface="+mj-cs"/>
              </a:rPr>
              <a:t>Questions About Parallel Computing</a:t>
            </a:r>
          </a:p>
        </p:txBody>
      </p:sp>
      <p:sp>
        <p:nvSpPr>
          <p:cNvPr id="25606" name="Rectangle 3"/>
          <p:cNvSpPr>
            <a:spLocks noGrp="1" noChangeArrowheads="1"/>
          </p:cNvSpPr>
          <p:nvPr>
            <p:ph type="body" idx="4294967295"/>
          </p:nvPr>
        </p:nvSpPr>
        <p:spPr>
          <a:xfrm>
            <a:off x="1143000" y="1143000"/>
            <a:ext cx="8001000" cy="4464050"/>
          </a:xfrm>
          <a:noFill/>
        </p:spPr>
        <p:txBody>
          <a:bodyPr>
            <a:normAutofit fontScale="85000" lnSpcReduction="20000"/>
          </a:bodyPr>
          <a:lstStyle/>
          <a:p>
            <a:pPr algn="l">
              <a:buClr>
                <a:schemeClr val="tx1"/>
              </a:buClr>
              <a:buFont typeface="Wingdings" pitchFamily="2" charset="2"/>
              <a:buChar char="q"/>
            </a:pPr>
            <a:endParaRPr lang="en-US" dirty="0" smtClean="0"/>
          </a:p>
          <a:p>
            <a:pPr algn="l">
              <a:buClr>
                <a:schemeClr val="tx1"/>
              </a:buClr>
              <a:buSzPct val="100000"/>
              <a:buFont typeface="Arial" pitchFamily="34" charset="0"/>
              <a:buChar char="•"/>
            </a:pPr>
            <a:r>
              <a:rPr lang="en-US" dirty="0" smtClean="0"/>
              <a:t>Why powerful computers must be parallel processors </a:t>
            </a:r>
          </a:p>
          <a:p>
            <a:pPr algn="l">
              <a:buClr>
                <a:schemeClr val="tx1"/>
              </a:buClr>
              <a:buSzPct val="100000"/>
              <a:buFont typeface="Arial" pitchFamily="34" charset="0"/>
              <a:buChar char="•"/>
            </a:pPr>
            <a:endParaRPr lang="en-US" dirty="0" smtClean="0"/>
          </a:p>
          <a:p>
            <a:pPr algn="l">
              <a:buClr>
                <a:schemeClr val="tx1"/>
              </a:buClr>
              <a:buSzPct val="100000"/>
              <a:buFont typeface="Arial" pitchFamily="34" charset="0"/>
              <a:buChar char="•"/>
            </a:pPr>
            <a:r>
              <a:rPr lang="en-US" dirty="0"/>
              <a:t>Large important problems require powerful computers</a:t>
            </a:r>
          </a:p>
          <a:p>
            <a:pPr algn="l">
              <a:buClr>
                <a:schemeClr val="tx1"/>
              </a:buClr>
              <a:buSzPct val="100000"/>
              <a:buFont typeface="Arial" pitchFamily="34" charset="0"/>
              <a:buChar char="•"/>
            </a:pPr>
            <a:endParaRPr lang="en-US" i="1" dirty="0" smtClean="0"/>
          </a:p>
          <a:p>
            <a:pPr algn="l">
              <a:buClr>
                <a:schemeClr val="tx1"/>
              </a:buClr>
              <a:buSzPct val="100000"/>
              <a:buFont typeface="Arial" pitchFamily="34" charset="0"/>
              <a:buChar char="•"/>
            </a:pPr>
            <a:endParaRPr lang="en-US" dirty="0"/>
          </a:p>
          <a:p>
            <a:pPr algn="l">
              <a:buClr>
                <a:schemeClr val="tx1"/>
              </a:buClr>
              <a:buSzPct val="100000"/>
              <a:buFont typeface="Arial" pitchFamily="34" charset="0"/>
              <a:buChar char="•"/>
            </a:pPr>
            <a:r>
              <a:rPr lang="en-US" dirty="0" smtClean="0"/>
              <a:t>Why writing </a:t>
            </a:r>
            <a:r>
              <a:rPr lang="en-US" dirty="0"/>
              <a:t>(fast) parallel programs is </a:t>
            </a:r>
            <a:r>
              <a:rPr lang="en-US" dirty="0" smtClean="0"/>
              <a:t>hard</a:t>
            </a:r>
          </a:p>
          <a:p>
            <a:pPr algn="l">
              <a:buClr>
                <a:schemeClr val="tx1"/>
              </a:buClr>
              <a:buSzPct val="100000"/>
              <a:buFont typeface="Arial" pitchFamily="34" charset="0"/>
              <a:buChar char="•"/>
            </a:pPr>
            <a:endParaRPr lang="en-US" dirty="0" smtClean="0"/>
          </a:p>
          <a:p>
            <a:pPr algn="l">
              <a:buClr>
                <a:schemeClr val="tx1"/>
              </a:buClr>
              <a:buSzPct val="100000"/>
              <a:buFont typeface="Arial" pitchFamily="34" charset="0"/>
              <a:buChar char="•"/>
            </a:pPr>
            <a:r>
              <a:rPr lang="en-US" dirty="0"/>
              <a:t>Principles of parallel computing performance</a:t>
            </a:r>
          </a:p>
          <a:p>
            <a:pPr marL="342900" indent="-342900">
              <a:buClr>
                <a:schemeClr val="accent2">
                  <a:lumMod val="50000"/>
                </a:schemeClr>
              </a:buClr>
              <a:buFont typeface="Wingdings" panose="05000000000000000000" pitchFamily="2" charset="2"/>
              <a:buChar char="q"/>
            </a:pPr>
            <a:endParaRPr lang="en-US" dirty="0"/>
          </a:p>
        </p:txBody>
      </p:sp>
      <p:sp>
        <p:nvSpPr>
          <p:cNvPr id="273412" name="Text Box 4"/>
          <p:cNvSpPr txBox="1">
            <a:spLocks noChangeArrowheads="1"/>
          </p:cNvSpPr>
          <p:nvPr/>
        </p:nvSpPr>
        <p:spPr bwMode="auto">
          <a:xfrm>
            <a:off x="1861362" y="3581400"/>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itchFamily="34" charset="0"/>
              </a:defRPr>
            </a:lvl1pPr>
            <a:lvl2pPr marL="742950" indent="-285750">
              <a:defRPr>
                <a:solidFill>
                  <a:schemeClr val="accent1"/>
                </a:solidFill>
                <a:latin typeface="Arial" pitchFamily="34" charset="0"/>
              </a:defRPr>
            </a:lvl2pPr>
            <a:lvl3pPr marL="1143000" indent="-228600">
              <a:defRPr>
                <a:solidFill>
                  <a:schemeClr val="accent1"/>
                </a:solidFill>
                <a:latin typeface="Arial" pitchFamily="34" charset="0"/>
              </a:defRPr>
            </a:lvl3pPr>
            <a:lvl4pPr marL="1600200" indent="-228600">
              <a:defRPr>
                <a:solidFill>
                  <a:schemeClr val="accent1"/>
                </a:solidFill>
                <a:latin typeface="Arial" pitchFamily="34" charset="0"/>
              </a:defRPr>
            </a:lvl4pPr>
            <a:lvl5pPr marL="2057400" indent="-228600">
              <a:defRPr>
                <a:solidFill>
                  <a:schemeClr val="accent1"/>
                </a:solidFill>
                <a:latin typeface="Arial" pitchFamily="34" charset="0"/>
              </a:defRPr>
            </a:lvl5pPr>
            <a:lvl6pPr marL="2514600" indent="-228600" eaLnBrk="0" fontAlgn="base" hangingPunct="0">
              <a:spcBef>
                <a:spcPct val="0"/>
              </a:spcBef>
              <a:spcAft>
                <a:spcPct val="0"/>
              </a:spcAft>
              <a:defRPr>
                <a:solidFill>
                  <a:schemeClr val="accent1"/>
                </a:solidFill>
                <a:latin typeface="Arial" pitchFamily="34" charset="0"/>
              </a:defRPr>
            </a:lvl6pPr>
            <a:lvl7pPr marL="2971800" indent="-228600" eaLnBrk="0" fontAlgn="base" hangingPunct="0">
              <a:spcBef>
                <a:spcPct val="0"/>
              </a:spcBef>
              <a:spcAft>
                <a:spcPct val="0"/>
              </a:spcAft>
              <a:defRPr>
                <a:solidFill>
                  <a:schemeClr val="accent1"/>
                </a:solidFill>
                <a:latin typeface="Arial" pitchFamily="34" charset="0"/>
              </a:defRPr>
            </a:lvl7pPr>
            <a:lvl8pPr marL="3429000" indent="-228600" eaLnBrk="0" fontAlgn="base" hangingPunct="0">
              <a:spcBef>
                <a:spcPct val="0"/>
              </a:spcBef>
              <a:spcAft>
                <a:spcPct val="0"/>
              </a:spcAft>
              <a:defRPr>
                <a:solidFill>
                  <a:schemeClr val="accent1"/>
                </a:solidFill>
                <a:latin typeface="Arial" pitchFamily="34" charset="0"/>
              </a:defRPr>
            </a:lvl8pPr>
            <a:lvl9pPr marL="3886200" indent="-228600" eaLnBrk="0" fontAlgn="base" hangingPunct="0">
              <a:spcBef>
                <a:spcPct val="0"/>
              </a:spcBef>
              <a:spcAft>
                <a:spcPct val="0"/>
              </a:spcAft>
              <a:defRPr>
                <a:solidFill>
                  <a:schemeClr val="accent1"/>
                </a:solidFill>
                <a:latin typeface="Arial" pitchFamily="34" charset="0"/>
              </a:defRPr>
            </a:lvl9pPr>
          </a:lstStyle>
          <a:p>
            <a:pPr eaLnBrk="0" fontAlgn="base" hangingPunct="0">
              <a:spcBef>
                <a:spcPct val="0"/>
              </a:spcBef>
              <a:spcAft>
                <a:spcPct val="0"/>
              </a:spcAft>
            </a:pPr>
            <a:r>
              <a:rPr lang="en-US" dirty="0" smtClean="0">
                <a:solidFill>
                  <a:srgbClr val="FFC000"/>
                </a:solidFill>
              </a:rPr>
              <a:t>Even computer games</a:t>
            </a:r>
          </a:p>
        </p:txBody>
      </p:sp>
      <p:sp>
        <p:nvSpPr>
          <p:cNvPr id="273413" name="Text Box 5"/>
          <p:cNvSpPr txBox="1">
            <a:spLocks noChangeArrowheads="1"/>
          </p:cNvSpPr>
          <p:nvPr/>
        </p:nvSpPr>
        <p:spPr bwMode="auto">
          <a:xfrm>
            <a:off x="1861362" y="2286000"/>
            <a:ext cx="229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itchFamily="34" charset="0"/>
              </a:defRPr>
            </a:lvl1pPr>
            <a:lvl2pPr marL="742950" indent="-285750">
              <a:defRPr>
                <a:solidFill>
                  <a:schemeClr val="accent1"/>
                </a:solidFill>
                <a:latin typeface="Arial" pitchFamily="34" charset="0"/>
              </a:defRPr>
            </a:lvl2pPr>
            <a:lvl3pPr marL="1143000" indent="-228600">
              <a:defRPr>
                <a:solidFill>
                  <a:schemeClr val="accent1"/>
                </a:solidFill>
                <a:latin typeface="Arial" pitchFamily="34" charset="0"/>
              </a:defRPr>
            </a:lvl3pPr>
            <a:lvl4pPr marL="1600200" indent="-228600">
              <a:defRPr>
                <a:solidFill>
                  <a:schemeClr val="accent1"/>
                </a:solidFill>
                <a:latin typeface="Arial" pitchFamily="34" charset="0"/>
              </a:defRPr>
            </a:lvl4pPr>
            <a:lvl5pPr marL="2057400" indent="-228600">
              <a:defRPr>
                <a:solidFill>
                  <a:schemeClr val="accent1"/>
                </a:solidFill>
                <a:latin typeface="Arial" pitchFamily="34" charset="0"/>
              </a:defRPr>
            </a:lvl5pPr>
            <a:lvl6pPr marL="2514600" indent="-228600" eaLnBrk="0" fontAlgn="base" hangingPunct="0">
              <a:spcBef>
                <a:spcPct val="0"/>
              </a:spcBef>
              <a:spcAft>
                <a:spcPct val="0"/>
              </a:spcAft>
              <a:defRPr>
                <a:solidFill>
                  <a:schemeClr val="accent1"/>
                </a:solidFill>
                <a:latin typeface="Arial" pitchFamily="34" charset="0"/>
              </a:defRPr>
            </a:lvl6pPr>
            <a:lvl7pPr marL="2971800" indent="-228600" eaLnBrk="0" fontAlgn="base" hangingPunct="0">
              <a:spcBef>
                <a:spcPct val="0"/>
              </a:spcBef>
              <a:spcAft>
                <a:spcPct val="0"/>
              </a:spcAft>
              <a:defRPr>
                <a:solidFill>
                  <a:schemeClr val="accent1"/>
                </a:solidFill>
                <a:latin typeface="Arial" pitchFamily="34" charset="0"/>
              </a:defRPr>
            </a:lvl7pPr>
            <a:lvl8pPr marL="3429000" indent="-228600" eaLnBrk="0" fontAlgn="base" hangingPunct="0">
              <a:spcBef>
                <a:spcPct val="0"/>
              </a:spcBef>
              <a:spcAft>
                <a:spcPct val="0"/>
              </a:spcAft>
              <a:defRPr>
                <a:solidFill>
                  <a:schemeClr val="accent1"/>
                </a:solidFill>
                <a:latin typeface="Arial" pitchFamily="34" charset="0"/>
              </a:defRPr>
            </a:lvl8pPr>
            <a:lvl9pPr marL="3886200" indent="-228600" eaLnBrk="0" fontAlgn="base" hangingPunct="0">
              <a:spcBef>
                <a:spcPct val="0"/>
              </a:spcBef>
              <a:spcAft>
                <a:spcPct val="0"/>
              </a:spcAft>
              <a:defRPr>
                <a:solidFill>
                  <a:schemeClr val="accent1"/>
                </a:solidFill>
                <a:latin typeface="Arial" pitchFamily="34" charset="0"/>
              </a:defRPr>
            </a:lvl9pPr>
          </a:lstStyle>
          <a:p>
            <a:pPr eaLnBrk="0" fontAlgn="base" hangingPunct="0">
              <a:spcBef>
                <a:spcPct val="0"/>
              </a:spcBef>
              <a:spcAft>
                <a:spcPct val="0"/>
              </a:spcAft>
            </a:pPr>
            <a:r>
              <a:rPr lang="en-US" dirty="0" smtClean="0">
                <a:solidFill>
                  <a:srgbClr val="FFC000"/>
                </a:solidFill>
              </a:rPr>
              <a:t>Including your laptop</a:t>
            </a:r>
          </a:p>
        </p:txBody>
      </p:sp>
      <p:sp>
        <p:nvSpPr>
          <p:cNvPr id="273414" name="Line 6"/>
          <p:cNvSpPr>
            <a:spLocks noChangeShapeType="1"/>
          </p:cNvSpPr>
          <p:nvPr/>
        </p:nvSpPr>
        <p:spPr bwMode="auto">
          <a:xfrm flipV="1">
            <a:off x="2332334" y="1585365"/>
            <a:ext cx="1401465" cy="342900"/>
          </a:xfrm>
          <a:prstGeom prst="line">
            <a:avLst/>
          </a:prstGeom>
          <a:noFill/>
          <a:ln w="57150">
            <a:solidFill>
              <a:schemeClr val="accent4">
                <a:lumMod val="1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dirty="0" smtClean="0">
              <a:solidFill>
                <a:srgbClr val="FC0128"/>
              </a:solidFill>
            </a:endParaRPr>
          </a:p>
        </p:txBody>
      </p:sp>
      <p:sp>
        <p:nvSpPr>
          <p:cNvPr id="273415" name="Text Box 7"/>
          <p:cNvSpPr txBox="1">
            <a:spLocks noChangeArrowheads="1"/>
          </p:cNvSpPr>
          <p:nvPr/>
        </p:nvSpPr>
        <p:spPr bwMode="auto">
          <a:xfrm>
            <a:off x="2762268" y="1257299"/>
            <a:ext cx="490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itchFamily="34" charset="0"/>
              </a:defRPr>
            </a:lvl1pPr>
            <a:lvl2pPr marL="742950" indent="-285750">
              <a:defRPr>
                <a:solidFill>
                  <a:schemeClr val="accent1"/>
                </a:solidFill>
                <a:latin typeface="Arial" pitchFamily="34" charset="0"/>
              </a:defRPr>
            </a:lvl2pPr>
            <a:lvl3pPr marL="1143000" indent="-228600">
              <a:defRPr>
                <a:solidFill>
                  <a:schemeClr val="accent1"/>
                </a:solidFill>
                <a:latin typeface="Arial" pitchFamily="34" charset="0"/>
              </a:defRPr>
            </a:lvl3pPr>
            <a:lvl4pPr marL="1600200" indent="-228600">
              <a:defRPr>
                <a:solidFill>
                  <a:schemeClr val="accent1"/>
                </a:solidFill>
                <a:latin typeface="Arial" pitchFamily="34" charset="0"/>
              </a:defRPr>
            </a:lvl4pPr>
            <a:lvl5pPr marL="2057400" indent="-228600">
              <a:defRPr>
                <a:solidFill>
                  <a:schemeClr val="accent1"/>
                </a:solidFill>
                <a:latin typeface="Arial" pitchFamily="34" charset="0"/>
              </a:defRPr>
            </a:lvl5pPr>
            <a:lvl6pPr marL="2514600" indent="-228600" eaLnBrk="0" fontAlgn="base" hangingPunct="0">
              <a:spcBef>
                <a:spcPct val="0"/>
              </a:spcBef>
              <a:spcAft>
                <a:spcPct val="0"/>
              </a:spcAft>
              <a:defRPr>
                <a:solidFill>
                  <a:schemeClr val="accent1"/>
                </a:solidFill>
                <a:latin typeface="Arial" pitchFamily="34" charset="0"/>
              </a:defRPr>
            </a:lvl6pPr>
            <a:lvl7pPr marL="2971800" indent="-228600" eaLnBrk="0" fontAlgn="base" hangingPunct="0">
              <a:spcBef>
                <a:spcPct val="0"/>
              </a:spcBef>
              <a:spcAft>
                <a:spcPct val="0"/>
              </a:spcAft>
              <a:defRPr>
                <a:solidFill>
                  <a:schemeClr val="accent1"/>
                </a:solidFill>
                <a:latin typeface="Arial" pitchFamily="34" charset="0"/>
              </a:defRPr>
            </a:lvl7pPr>
            <a:lvl8pPr marL="3429000" indent="-228600" eaLnBrk="0" fontAlgn="base" hangingPunct="0">
              <a:spcBef>
                <a:spcPct val="0"/>
              </a:spcBef>
              <a:spcAft>
                <a:spcPct val="0"/>
              </a:spcAft>
              <a:defRPr>
                <a:solidFill>
                  <a:schemeClr val="accent1"/>
                </a:solidFill>
                <a:latin typeface="Arial" pitchFamily="34" charset="0"/>
              </a:defRPr>
            </a:lvl8pPr>
            <a:lvl9pPr marL="3886200" indent="-228600" eaLnBrk="0" fontAlgn="base" hangingPunct="0">
              <a:spcBef>
                <a:spcPct val="0"/>
              </a:spcBef>
              <a:spcAft>
                <a:spcPct val="0"/>
              </a:spcAft>
              <a:defRPr>
                <a:solidFill>
                  <a:schemeClr val="accent1"/>
                </a:solidFill>
                <a:latin typeface="Arial" pitchFamily="34" charset="0"/>
              </a:defRPr>
            </a:lvl9pPr>
          </a:lstStyle>
          <a:p>
            <a:pPr eaLnBrk="0" fontAlgn="base" hangingPunct="0">
              <a:spcBef>
                <a:spcPct val="0"/>
              </a:spcBef>
              <a:spcAft>
                <a:spcPct val="0"/>
              </a:spcAft>
            </a:pPr>
            <a:r>
              <a:rPr lang="en-US" sz="2400" dirty="0" smtClean="0">
                <a:solidFill>
                  <a:srgbClr val="FC0128"/>
                </a:solidFill>
              </a:rPr>
              <a:t>all</a:t>
            </a:r>
          </a:p>
        </p:txBody>
      </p:sp>
      <p:sp>
        <p:nvSpPr>
          <p:cNvPr id="11" name="TextBox 10"/>
          <p:cNvSpPr txBox="1"/>
          <p:nvPr/>
        </p:nvSpPr>
        <p:spPr>
          <a:xfrm>
            <a:off x="6019800" y="6535579"/>
            <a:ext cx="3048000" cy="246221"/>
          </a:xfrm>
          <a:prstGeom prst="rect">
            <a:avLst/>
          </a:prstGeom>
          <a:noFill/>
        </p:spPr>
        <p:txBody>
          <a:bodyPr wrap="square" rtlCol="0">
            <a:spAutoFit/>
          </a:bodyPr>
          <a:lstStyle/>
          <a:p>
            <a:r>
              <a:rPr lang="en-US" sz="1000" i="1" dirty="0" smtClean="0">
                <a:solidFill>
                  <a:srgbClr val="000000"/>
                </a:solidFill>
              </a:rPr>
              <a:t>Applications of Parallel Computers, Kathy </a:t>
            </a:r>
            <a:r>
              <a:rPr lang="en-US" sz="1000" i="1" dirty="0" err="1" smtClean="0">
                <a:solidFill>
                  <a:srgbClr val="000000"/>
                </a:solidFill>
              </a:rPr>
              <a:t>Yelick</a:t>
            </a:r>
            <a:endParaRPr lang="en-US" sz="1000" i="1" dirty="0" smtClean="0">
              <a:solidFill>
                <a:srgbClr val="000000"/>
              </a:solidFill>
              <a:cs typeface="Helvetica"/>
            </a:endParaRPr>
          </a:p>
        </p:txBody>
      </p:sp>
    </p:spTree>
    <p:extLst>
      <p:ext uri="{BB962C8B-B14F-4D97-AF65-F5344CB8AC3E}">
        <p14:creationId xmlns:p14="http://schemas.microsoft.com/office/powerpoint/2010/main" val="28265641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34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34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3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2" grpId="0"/>
      <p:bldP spid="273413" grpId="0"/>
      <p:bldP spid="273414" grpId="0" animBg="1"/>
      <p:bldP spid="273415"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8.0&quot;&gt;&lt;object type=&quot;1&quot; unique_id=&quot;10001&quot;&gt;&lt;object type=&quot;2&quot; unique_id=&quot;167238&quot;&gt;&lt;object type=&quot;3&quot; unique_id=&quot;188611&quot;&gt;&lt;property id=&quot;20148&quot; value=&quot;5&quot;/&gt;&lt;property id=&quot;20300&quot; value=&quot;Slide 1 - &amp;quot;Distributed Systems Clusters, Grids, Clouds, Future Internet&amp;quot;&quot;/&gt;&lt;property id=&quot;20307&quot; value=&quot;1145&quot;/&gt;&lt;/object&gt;&lt;object type=&quot;3&quot; unique_id=&quot;200026&quot;&gt;&lt;property id=&quot;20148&quot; value=&quot;5&quot;/&gt;&lt;property id=&quot;20300&quot; value=&quot;Slide 2&quot;/&gt;&lt;property id=&quot;20307&quot; value=&quot;1281&quot;/&gt;&lt;/object&gt;&lt;object type=&quot;3&quot; unique_id=&quot;200027&quot;&gt;&lt;property id=&quot;20148&quot; value=&quot;5&quot;/&gt;&lt;property id=&quot;20300&quot; value=&quot;Slide 8 - &amp;quot;Big Data and Cloud Computing Books&amp;quot;&quot;/&gt;&lt;property id=&quot;20307&quot; value=&quot;1289&quot;/&gt;&lt;/object&gt;&lt;object type=&quot;3&quot; unique_id=&quot;200028&quot;&gt;&lt;property id=&quot;20148&quot; value=&quot;5&quot;/&gt;&lt;property id=&quot;20300&quot; value=&quot;Slide 7&quot;/&gt;&lt;property id=&quot;20307&quot; value=&quot;1280&quot;/&gt;&lt;/object&gt;&lt;object type=&quot;3&quot; unique_id=&quot;202529&quot;&gt;&lt;property id=&quot;20148&quot; value=&quot;5&quot;/&gt;&lt;property id=&quot;20300&quot; value=&quot;Slide 46&quot;/&gt;&lt;property id=&quot;20307&quot; value=&quot;1326&quot;/&gt;&lt;/object&gt;&lt;object type=&quot;3&quot; unique_id=&quot;202530&quot;&gt;&lt;property id=&quot;20148&quot; value=&quot;5&quot;/&gt;&lt;property id=&quot;20300&quot; value=&quot;Slide 48&quot;/&gt;&lt;property id=&quot;20307&quot; value=&quot;1327&quot;/&gt;&lt;/object&gt;&lt;object type=&quot;3&quot; unique_id=&quot;206578&quot;&gt;&lt;property id=&quot;20148&quot; value=&quot;5&quot;/&gt;&lt;property id=&quot;20300&quot; value=&quot;Slide 11&quot;/&gt;&lt;property id=&quot;20307&quot; value=&quot;1340&quot;/&gt;&lt;/object&gt;&lt;object type=&quot;3&quot; unique_id=&quot;206579&quot;&gt;&lt;property id=&quot;20148&quot; value=&quot;5&quot;/&gt;&lt;property id=&quot;20300&quot; value=&quot;Slide 12&quot;/&gt;&lt;property id=&quot;20307&quot; value=&quot;1341&quot;/&gt;&lt;/object&gt;&lt;object type=&quot;3&quot; unique_id=&quot;206582&quot;&gt;&lt;property id=&quot;20148&quot; value=&quot;5&quot;/&gt;&lt;property id=&quot;20300&quot; value=&quot;Slide 13&quot;/&gt;&lt;property id=&quot;20307&quot; value=&quot;1333&quot;/&gt;&lt;/object&gt;&lt;object type=&quot;3&quot; unique_id=&quot;206583&quot;&gt;&lt;property id=&quot;20148&quot; value=&quot;5&quot;/&gt;&lt;property id=&quot;20300&quot; value=&quot;Slide 15&quot;/&gt;&lt;property id=&quot;20307&quot; value=&quot;1334&quot;/&gt;&lt;/object&gt;&lt;object type=&quot;3&quot; unique_id=&quot;206668&quot;&gt;&lt;property id=&quot;20148&quot; value=&quot;5&quot;/&gt;&lt;property id=&quot;20300&quot; value=&quot;Slide 3&quot;/&gt;&lt;property id=&quot;20307&quot; value=&quot;1344&quot;/&gt;&lt;/object&gt;&lt;object type=&quot;3&quot; unique_id=&quot;206669&quot;&gt;&lt;property id=&quot;20148&quot; value=&quot;5&quot;/&gt;&lt;property id=&quot;20300&quot; value=&quot;Slide 4&quot;/&gt;&lt;property id=&quot;20307&quot; value=&quot;1345&quot;/&gt;&lt;/object&gt;&lt;object type=&quot;3&quot; unique_id=&quot;206670&quot;&gt;&lt;property id=&quot;20148&quot; value=&quot;5&quot;/&gt;&lt;property id=&quot;20300&quot; value=&quot;Slide 9 - &amp;quot;Questions About Parallel Computing&amp;quot;&quot;/&gt;&lt;property id=&quot;20307&quot; value=&quot;1346&quot;/&gt;&lt;/object&gt;&lt;object type=&quot;3&quot; unique_id=&quot;206671&quot;&gt;&lt;property id=&quot;20148&quot; value=&quot;5&quot;/&gt;&lt;property id=&quot;20300&quot; value=&quot;Slide 10 - &amp;quot;Technology Trends: Microprocessor Capacity&amp;quot;&quot;/&gt;&lt;property id=&quot;20307&quot; value=&quot;1347&quot;/&gt;&lt;/object&gt;&lt;object type=&quot;3&quot; unique_id=&quot;206881&quot;&gt;&lt;property id=&quot;20148&quot; value=&quot;5&quot;/&gt;&lt;property id=&quot;20300&quot; value=&quot;Slide 50&quot;/&gt;&lt;property id=&quot;20307&quot; value=&quot;1349&quot;/&gt;&lt;/object&gt;&lt;object type=&quot;3&quot; unique_id=&quot;208192&quot;&gt;&lt;property id=&quot;20148&quot; value=&quot;5&quot;/&gt;&lt;property id=&quot;20300&quot; value=&quot;Slide 6&quot;/&gt;&lt;property id=&quot;20307&quot; value=&quot;1351&quot;/&gt;&lt;/object&gt;&lt;object type=&quot;3&quot; unique_id=&quot;208193&quot;&gt;&lt;property id=&quot;20148&quot; value=&quot;5&quot;/&gt;&lt;property id=&quot;20300&quot; value=&quot;Slide 42&quot;/&gt;&lt;property id=&quot;20307&quot; value=&quot;1350&quot;/&gt;&lt;/object&gt;&lt;object type=&quot;3&quot; unique_id=&quot;208422&quot;&gt;&lt;property id=&quot;20148&quot; value=&quot;5&quot;/&gt;&lt;property id=&quot;20300&quot; value=&quot;Slide 16&quot;/&gt;&lt;property id=&quot;20307&quot; value=&quot;1353&quot;/&gt;&lt;/object&gt;&lt;object type=&quot;3&quot; unique_id=&quot;208423&quot;&gt;&lt;property id=&quot;20148&quot; value=&quot;5&quot;/&gt;&lt;property id=&quot;20300&quot; value=&quot;Slide 17&quot;/&gt;&lt;property id=&quot;20307&quot; value=&quot;1354&quot;/&gt;&lt;/object&gt;&lt;object type=&quot;3&quot; unique_id=&quot;208424&quot;&gt;&lt;property id=&quot;20148&quot; value=&quot;5&quot;/&gt;&lt;property id=&quot;20300&quot; value=&quot;Slide 18&quot;/&gt;&lt;property id=&quot;20307&quot; value=&quot;1355&quot;/&gt;&lt;/object&gt;&lt;object type=&quot;3&quot; unique_id=&quot;208425&quot;&gt;&lt;property id=&quot;20148&quot; value=&quot;5&quot;/&gt;&lt;property id=&quot;20300&quot; value=&quot;Slide 38&quot;/&gt;&lt;property id=&quot;20307&quot; value=&quot;1356&quot;/&gt;&lt;/object&gt;&lt;object type=&quot;3&quot; unique_id=&quot;208426&quot;&gt;&lt;property id=&quot;20148&quot; value=&quot;5&quot;/&gt;&lt;property id=&quot;20300&quot; value=&quot;Slide 39&quot;/&gt;&lt;property id=&quot;20307&quot; value=&quot;1357&quot;/&gt;&lt;/object&gt;&lt;object type=&quot;3&quot; unique_id=&quot;208427&quot;&gt;&lt;property id=&quot;20148&quot; value=&quot;5&quot;/&gt;&lt;property id=&quot;20300&quot; value=&quot;Slide 40&quot;/&gt;&lt;property id=&quot;20307&quot; value=&quot;1358&quot;/&gt;&lt;/object&gt;&lt;object type=&quot;3&quot; unique_id=&quot;208428&quot;&gt;&lt;property id=&quot;20148&quot; value=&quot;5&quot;/&gt;&lt;property id=&quot;20300&quot; value=&quot;Slide 41&quot;/&gt;&lt;property id=&quot;20307&quot; value=&quot;1359&quot;/&gt;&lt;/object&gt;&lt;object type=&quot;3&quot; unique_id=&quot;208429&quot;&gt;&lt;property id=&quot;20148&quot; value=&quot;5&quot;/&gt;&lt;property id=&quot;20300&quot; value=&quot;Slide 43&quot;/&gt;&lt;property id=&quot;20307&quot; value=&quot;1361&quot;/&gt;&lt;/object&gt;&lt;object type=&quot;3&quot; unique_id=&quot;208430&quot;&gt;&lt;property id=&quot;20148&quot; value=&quot;5&quot;/&gt;&lt;property id=&quot;20300&quot; value=&quot;Slide 44&quot;/&gt;&lt;property id=&quot;20307&quot; value=&quot;1362&quot;/&gt;&lt;/object&gt;&lt;object type=&quot;3&quot; unique_id=&quot;208431&quot;&gt;&lt;property id=&quot;20148&quot; value=&quot;5&quot;/&gt;&lt;property id=&quot;20300&quot; value=&quot;Slide 45&quot;/&gt;&lt;property id=&quot;20307&quot; value=&quot;1363&quot;/&gt;&lt;/object&gt;&lt;object type=&quot;3&quot; unique_id=&quot;208432&quot;&gt;&lt;property id=&quot;20148&quot; value=&quot;5&quot;/&gt;&lt;property id=&quot;20300&quot; value=&quot;Slide 49&quot;/&gt;&lt;property id=&quot;20307&quot; value=&quot;1360&quot;/&gt;&lt;/object&gt;&lt;object type=&quot;3&quot; unique_id=&quot;208624&quot;&gt;&lt;property id=&quot;20148&quot; value=&quot;5&quot;/&gt;&lt;property id=&quot;20300&quot; value=&quot;Slide 5&quot;/&gt;&lt;property id=&quot;20307&quot; value=&quot;1364&quot;/&gt;&lt;/object&gt;&lt;object type=&quot;3&quot; unique_id=&quot;210099&quot;&gt;&lt;property id=&quot;20148&quot; value=&quot;5&quot;/&gt;&lt;property id=&quot;20300&quot; value=&quot;Slide 47&quot;/&gt;&lt;property id=&quot;20307&quot; value=&quot;1365&quot;/&gt;&lt;/object&gt;&lt;object type=&quot;3&quot; unique_id=&quot;366250&quot;&gt;&lt;property id=&quot;20148&quot; value=&quot;5&quot;/&gt;&lt;property id=&quot;20300&quot; value=&quot;Slide 14&quot;/&gt;&lt;property id=&quot;20307&quot; value=&quot;1367&quot;/&gt;&lt;/object&gt;&lt;object type=&quot;3&quot; unique_id=&quot;366463&quot;&gt;&lt;property id=&quot;20148&quot; value=&quot;5&quot;/&gt;&lt;property id=&quot;20300&quot; value=&quot;Slide 19 - &amp;quot;Message Passing Interface (MPI)&amp;quot;&quot;/&gt;&lt;property id=&quot;20307&quot; value=&quot;1368&quot;/&gt;&lt;/object&gt;&lt;object type=&quot;3&quot; unique_id=&quot;366464&quot;&gt;&lt;property id=&quot;20148&quot; value=&quot;5&quot;/&gt;&lt;property id=&quot;20300&quot; value=&quot;Slide 20 - &amp;quot;MPI Basic Send/Receive&amp;quot;&quot;/&gt;&lt;property id=&quot;20307&quot; value=&quot;1393&quot;/&gt;&lt;/object&gt;&lt;object type=&quot;3&quot; unique_id=&quot;366465&quot;&gt;&lt;property id=&quot;20148&quot; value=&quot;5&quot;/&gt;&lt;property id=&quot;20300&quot; value=&quot;Slide 21 - &amp;quot;What is message passing?&amp;quot;&quot;/&gt;&lt;property id=&quot;20307&quot; value=&quot;1394&quot;/&gt;&lt;/object&gt;&lt;object type=&quot;3&quot; unique_id=&quot;366466&quot;&gt;&lt;property id=&quot;20148&quot; value=&quot;5&quot;/&gt;&lt;property id=&quot;20300&quot; value=&quot;Slide 22 - &amp;quot;Sources of Deadlocks&amp;quot;&quot;/&gt;&lt;property id=&quot;20307&quot; value=&quot;1401&quot;/&gt;&lt;/object&gt;&lt;object type=&quot;3&quot; unique_id=&quot;366467&quot;&gt;&lt;property id=&quot;20148&quot; value=&quot;5&quot;/&gt;&lt;property id=&quot;20300&quot; value=&quot;Slide 23 - &amp;quot;Some Solutions to the “unsafe” Problem&amp;quot;&quot;/&gt;&lt;property id=&quot;20307&quot; value=&quot;1402&quot;/&gt;&lt;/object&gt;&lt;object type=&quot;3&quot; unique_id=&quot;366468&quot;&gt;&lt;property id=&quot;20148&quot; value=&quot;5&quot;/&gt;&lt;property id=&quot;20300&quot; value=&quot;Slide 24 - &amp;quot;MPI is Simple&amp;quot;&quot;/&gt;&lt;property id=&quot;20307&quot; value=&quot;1392&quot;/&gt;&lt;/object&gt;&lt;object type=&quot;3&quot; unique_id=&quot;366470&quot;&gt;&lt;property id=&quot;20148&quot; value=&quot;5&quot;/&gt;&lt;property id=&quot;20300&quot; value=&quot;Slide 25 - &amp;quot;MPI  Messages&amp;quot;&quot;/&gt;&lt;property id=&quot;20307&quot; value=&quot;1375&quot;/&gt;&lt;/object&gt;&lt;object type=&quot;3&quot; unique_id=&quot;366471&quot;&gt;&lt;property id=&quot;20148&quot; value=&quot;5&quot;/&gt;&lt;property id=&quot;20300&quot; value=&quot;Slide 26 - &amp;quot;A Minimal MPI Program (C)&amp;quot;&quot;/&gt;&lt;property id=&quot;20307&quot; value=&quot;1395&quot;/&gt;&lt;/object&gt;&lt;object type=&quot;3&quot; unique_id=&quot;366472&quot;&gt;&lt;property id=&quot;20148&quot; value=&quot;5&quot;/&gt;&lt;property id=&quot;20300&quot; value=&quot;Slide 27 - &amp;quot;Better Hello (C)&amp;quot;&quot;/&gt;&lt;property id=&quot;20307&quot; value=&quot;1396&quot;/&gt;&lt;/object&gt;&lt;object type=&quot;3&quot; unique_id=&quot;366473&quot;&gt;&lt;property id=&quot;20148&quot; value=&quot;5&quot;/&gt;&lt;property id=&quot;20300&quot; value=&quot;Slide 28 - &amp;quot;A Simple Exercise (Lab #5)&amp;quot;&quot;/&gt;&lt;property id=&quot;20307&quot; value=&quot;1400&quot;/&gt;&lt;/object&gt;&lt;object type=&quot;3&quot; unique_id=&quot;366474&quot;&gt;&lt;property id=&quot;20148&quot; value=&quot;5&quot;/&gt;&lt;property id=&quot;20300&quot; value=&quot;Slide 29 - &amp;quot;MPI  Basics&amp;quot;&quot;/&gt;&lt;property id=&quot;20307&quot; value=&quot;1376&quot;/&gt;&lt;/object&gt;&lt;object type=&quot;3&quot; unique_id=&quot;366475&quot;&gt;&lt;property id=&quot;20148&quot; value=&quot;5&quot;/&gt;&lt;property id=&quot;20300&quot; value=&quot;Slide 30 - &amp;quot;MPI  Message Protocol, Send&amp;quot;&quot;/&gt;&lt;property id=&quot;20307&quot; value=&quot;1377&quot;/&gt;&lt;/object&gt;&lt;object type=&quot;3&quot; unique_id=&quot;366476&quot;&gt;&lt;property id=&quot;20148&quot; value=&quot;5&quot;/&gt;&lt;property id=&quot;20300&quot; value=&quot;Slide 31 - &amp;quot;MPI  Message Protocol, Receive&amp;quot;&quot;/&gt;&lt;property id=&quot;20307&quot; value=&quot;1378&quot;/&gt;&lt;/object&gt;&lt;object type=&quot;3&quot; unique_id=&quot;366477&quot;&gt;&lt;property id=&quot;20148&quot; value=&quot;5&quot;/&gt;&lt;property id=&quot;20300&quot; value=&quot;Slide 32&quot;/&gt;&lt;property id=&quot;20307&quot; value=&quot;1379&quot;/&gt;&lt;/object&gt;&lt;object type=&quot;3&quot; unique_id=&quot;366478&quot;&gt;&lt;property id=&quot;20148&quot; value=&quot;5&quot;/&gt;&lt;property id=&quot;20300&quot; value=&quot;Slide 33&quot;/&gt;&lt;property id=&quot;20307&quot; value=&quot;1380&quot;/&gt;&lt;/object&gt;&lt;object type=&quot;3&quot; unique_id=&quot;366479&quot;&gt;&lt;property id=&quot;20148&quot; value=&quot;5&quot;/&gt;&lt;property id=&quot;20300&quot; value=&quot;Slide 34&quot;/&gt;&lt;property id=&quot;20307&quot; value=&quot;1381&quot;/&gt;&lt;/object&gt;&lt;object type=&quot;3&quot; unique_id=&quot;366484&quot;&gt;&lt;property id=&quot;20148&quot; value=&quot;5&quot;/&gt;&lt;property id=&quot;20300&quot; value=&quot;Slide 35 - &amp;quot;Broadcasting a message&amp;quot;&quot;/&gt;&lt;property id=&quot;20307&quot; value=&quot;1386&quot;/&gt;&lt;/object&gt;&lt;object type=&quot;3&quot; unique_id=&quot;366485&quot;&gt;&lt;property id=&quot;20148&quot; value=&quot;5&quot;/&gt;&lt;property id=&quot;20300&quot; value=&quot;Slide 36 - &amp;quot;MPI_Bcast()  Syntax&amp;quot;&quot;/&gt;&lt;property id=&quot;20307&quot; value=&quot;1387&quot;/&gt;&lt;/object&gt;&lt;object type=&quot;3&quot; unique_id=&quot;366486&quot;&gt;&lt;property id=&quot;20148&quot; value=&quot;5&quot;/&gt;&lt;property id=&quot;20300&quot; value=&quot;Slide 37 - &amp;quot;Timing Programs&amp;quot;&quot;/&gt;&lt;property id=&quot;20307&quot; value=&quot;1388&quot;/&gt;&lt;/object&gt;&lt;/object&gt;&lt;object type=&quot;8&quot; unique_id=&quot;167316&quot;&gt;&lt;/object&gt;&lt;/object&gt;&lt;/database&gt;"/>
  <p:tag name="SECTOMILLISECCONVERTED" val="1"/>
</p:tagLst>
</file>

<file path=ppt/theme/theme1.xml><?xml version="1.0" encoding="utf-8"?>
<a:theme xmlns:a="http://schemas.openxmlformats.org/drawingml/2006/main" name="template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434 Fall 2014">
  <a:themeElements>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434 Fall 2014">
  <a:themeElements>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salsa_ppt_template_black</Template>
  <TotalTime>60402</TotalTime>
  <Words>1968</Words>
  <Application>Microsoft Office PowerPoint</Application>
  <PresentationFormat>On-screen Show (4:3)</PresentationFormat>
  <Paragraphs>544</Paragraphs>
  <Slides>50</Slides>
  <Notes>24</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54" baseType="lpstr">
      <vt:lpstr>template2[1]</vt:lpstr>
      <vt:lpstr>P434 Fall 2014</vt:lpstr>
      <vt:lpstr>2_P434 Fall 2014</vt:lpstr>
      <vt:lpstr>Image</vt:lpstr>
      <vt:lpstr>Distributed Systems Clusters, Grids, Clouds, Future Internet</vt:lpstr>
      <vt:lpstr>PowerPoint Presentation</vt:lpstr>
      <vt:lpstr>PowerPoint Presentation</vt:lpstr>
      <vt:lpstr>PowerPoint Presentation</vt:lpstr>
      <vt:lpstr>PowerPoint Presentation</vt:lpstr>
      <vt:lpstr>PowerPoint Presentation</vt:lpstr>
      <vt:lpstr>PowerPoint Presentation</vt:lpstr>
      <vt:lpstr>Big Data and Cloud Computing Books</vt:lpstr>
      <vt:lpstr>Questions About Parallel Computing</vt:lpstr>
      <vt:lpstr>Technology Trends: Microprocessor Capacity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 Passing Interface (MPI)</vt:lpstr>
      <vt:lpstr>MPI Basic Send/Receive</vt:lpstr>
      <vt:lpstr>What is message passing?</vt:lpstr>
      <vt:lpstr>Sources of Deadlocks</vt:lpstr>
      <vt:lpstr>Some Solutions to the “unsafe” Problem</vt:lpstr>
      <vt:lpstr>MPI is Simple</vt:lpstr>
      <vt:lpstr>MPI  Messages</vt:lpstr>
      <vt:lpstr>A Minimal MPI Program (C)</vt:lpstr>
      <vt:lpstr>Better Hello (C)</vt:lpstr>
      <vt:lpstr>A Simple Exercise (Lab #5)</vt:lpstr>
      <vt:lpstr>MPI  Basics</vt:lpstr>
      <vt:lpstr>MPI  Message Protocol, Send</vt:lpstr>
      <vt:lpstr>MPI  Message Protocol, Receive</vt:lpstr>
      <vt:lpstr>PowerPoint Presentation</vt:lpstr>
      <vt:lpstr>PowerPoint Presentation</vt:lpstr>
      <vt:lpstr>PowerPoint Presentation</vt:lpstr>
      <vt:lpstr>Broadcasting a message</vt:lpstr>
      <vt:lpstr>MPI_Bcast()  Syntax</vt:lpstr>
      <vt:lpstr>Timing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ptl</dc:creator>
  <cp:lastModifiedBy>Wiggins, Thomas Bruce</cp:lastModifiedBy>
  <cp:revision>2500</cp:revision>
  <dcterms:created xsi:type="dcterms:W3CDTF">2009-02-17T15:34:47Z</dcterms:created>
  <dcterms:modified xsi:type="dcterms:W3CDTF">2014-09-24T15:05:17Z</dcterms:modified>
</cp:coreProperties>
</file>